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2.xml" ContentType="application/vnd.openxmlformats-officedocument.drawingml.chart+xml"/>
  <Override PartName="/ppt/notesSlides/notesSlide15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16.xml" ContentType="application/vnd.openxmlformats-officedocument.presentationml.notes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notesSlides/notesSlide17.xml" ContentType="application/vnd.openxmlformats-officedocument.presentationml.notesSlide+xml"/>
  <Override PartName="/ppt/charts/chart17.xml" ContentType="application/vnd.openxmlformats-officedocument.drawingml.chart+xml"/>
  <Override PartName="/ppt/notesSlides/notesSlide18.xml" ContentType="application/vnd.openxmlformats-officedocument.presentationml.notesSl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notesSlides/notesSlide19.xml" ContentType="application/vnd.openxmlformats-officedocument.presentationml.notesSlide+xml"/>
  <Override PartName="/ppt/charts/chart20.xml" ContentType="application/vnd.openxmlformats-officedocument.drawingml.chart+xml"/>
  <Override PartName="/ppt/notesSlides/notesSlide20.xml" ContentType="application/vnd.openxmlformats-officedocument.presentationml.notesSlide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notesSlides/notesSlide21.xml" ContentType="application/vnd.openxmlformats-officedocument.presentationml.notesSlide+xml"/>
  <Override PartName="/ppt/charts/chart23.xml" ContentType="application/vnd.openxmlformats-officedocument.drawingml.chart+xml"/>
  <Override PartName="/ppt/notesSlides/notesSlide22.xml" ContentType="application/vnd.openxmlformats-officedocument.presentationml.notesSlide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notesSlides/notesSlide23.xml" ContentType="application/vnd.openxmlformats-officedocument.presentationml.notesSlide+xml"/>
  <Override PartName="/ppt/charts/chart27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notesSlides/notesSlide26.xml" ContentType="application/vnd.openxmlformats-officedocument.presentationml.notesSlide+xml"/>
  <Override PartName="/ppt/charts/chart30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31.xml" ContentType="application/vnd.openxmlformats-officedocument.drawingml.chart+xml"/>
  <Override PartName="/ppt/notesSlides/notesSlide29.xml" ContentType="application/vnd.openxmlformats-officedocument.presentationml.notesSlide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notesSlides/notesSlide30.xml" ContentType="application/vnd.openxmlformats-officedocument.presentationml.notesSlide+xml"/>
  <Override PartName="/ppt/charts/chart35.xml" ContentType="application/vnd.openxmlformats-officedocument.drawingml.chart+xml"/>
  <Override PartName="/ppt/notesSlides/notesSlide31.xml" ContentType="application/vnd.openxmlformats-officedocument.presentationml.notesSlide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notesSlides/notesSlide32.xml" ContentType="application/vnd.openxmlformats-officedocument.presentationml.notesSlide+xml"/>
  <Override PartName="/ppt/charts/chart38.xml" ContentType="application/vnd.openxmlformats-officedocument.drawingml.chart+xml"/>
  <Override PartName="/ppt/notesSlides/notesSlide33.xml" ContentType="application/vnd.openxmlformats-officedocument.presentationml.notesSlide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notesSlides/notesSlide36.xml" ContentType="application/vnd.openxmlformats-officedocument.presentationml.notesSlide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notesSlides/notesSlide37.xml" ContentType="application/vnd.openxmlformats-officedocument.presentationml.notesSlide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rts/style4.xml" ContentType="application/vnd.ms-office.chartstyle+xml"/>
  <Override PartName="/ppt/charts/colors4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93313" r:id="rId4"/>
  </p:sldMasterIdLst>
  <p:notesMasterIdLst>
    <p:notesMasterId r:id="rId48"/>
  </p:notesMasterIdLst>
  <p:handoutMasterIdLst>
    <p:handoutMasterId r:id="rId49"/>
  </p:handoutMasterIdLst>
  <p:sldIdLst>
    <p:sldId id="433" r:id="rId5"/>
    <p:sldId id="467" r:id="rId6"/>
    <p:sldId id="465" r:id="rId7"/>
    <p:sldId id="266" r:id="rId8"/>
    <p:sldId id="617" r:id="rId9"/>
    <p:sldId id="562" r:id="rId10"/>
    <p:sldId id="438" r:id="rId11"/>
    <p:sldId id="634" r:id="rId12"/>
    <p:sldId id="637" r:id="rId13"/>
    <p:sldId id="623" r:id="rId14"/>
    <p:sldId id="640" r:id="rId15"/>
    <p:sldId id="641" r:id="rId16"/>
    <p:sldId id="642" r:id="rId17"/>
    <p:sldId id="547" r:id="rId18"/>
    <p:sldId id="670" r:id="rId19"/>
    <p:sldId id="622" r:id="rId20"/>
    <p:sldId id="624" r:id="rId21"/>
    <p:sldId id="616" r:id="rId22"/>
    <p:sldId id="626" r:id="rId23"/>
    <p:sldId id="627" r:id="rId24"/>
    <p:sldId id="628" r:id="rId25"/>
    <p:sldId id="631" r:id="rId26"/>
    <p:sldId id="632" r:id="rId27"/>
    <p:sldId id="633" r:id="rId28"/>
    <p:sldId id="645" r:id="rId29"/>
    <p:sldId id="677" r:id="rId30"/>
    <p:sldId id="680" r:id="rId31"/>
    <p:sldId id="681" r:id="rId32"/>
    <p:sldId id="682" r:id="rId33"/>
    <p:sldId id="683" r:id="rId34"/>
    <p:sldId id="685" r:id="rId35"/>
    <p:sldId id="647" r:id="rId36"/>
    <p:sldId id="648" r:id="rId37"/>
    <p:sldId id="651" r:id="rId38"/>
    <p:sldId id="684" r:id="rId39"/>
    <p:sldId id="652" r:id="rId40"/>
    <p:sldId id="653" r:id="rId41"/>
    <p:sldId id="654" r:id="rId42"/>
    <p:sldId id="655" r:id="rId43"/>
    <p:sldId id="643" r:id="rId44"/>
    <p:sldId id="658" r:id="rId45"/>
    <p:sldId id="659" r:id="rId46"/>
    <p:sldId id="660" r:id="rId47"/>
  </p:sldIdLst>
  <p:sldSz cx="9144000" cy="5143500" type="screen16x9"/>
  <p:notesSz cx="7099300" cy="10234613"/>
  <p:defaultTextStyle>
    <a:defPPr>
      <a:defRPr lang="en-US"/>
    </a:defPPr>
    <a:lvl1pPr marL="0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2140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24282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86422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48564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10704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72846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34986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97126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82">
          <p15:clr>
            <a:srgbClr val="A4A3A4"/>
          </p15:clr>
        </p15:guide>
        <p15:guide id="2" orient="horz" pos="230">
          <p15:clr>
            <a:srgbClr val="A4A3A4"/>
          </p15:clr>
        </p15:guide>
        <p15:guide id="3" orient="horz" pos="4534">
          <p15:clr>
            <a:srgbClr val="A4A3A4"/>
          </p15:clr>
        </p15:guide>
        <p15:guide id="4" orient="horz" pos="4286">
          <p15:clr>
            <a:srgbClr val="A4A3A4"/>
          </p15:clr>
        </p15:guide>
        <p15:guide id="5" pos="4234">
          <p15:clr>
            <a:srgbClr val="A4A3A4"/>
          </p15:clr>
        </p15:guide>
        <p15:guide id="6" pos="237">
          <p15:clr>
            <a:srgbClr val="A4A3A4"/>
          </p15:clr>
        </p15:guide>
        <p15:guide id="7" pos="8229">
          <p15:clr>
            <a:srgbClr val="A4A3A4"/>
          </p15:clr>
        </p15:guide>
        <p15:guide id="8" pos="949">
          <p15:clr>
            <a:srgbClr val="A4A3A4"/>
          </p15:clr>
        </p15:guide>
        <p15:guide id="9" pos="7517">
          <p15:clr>
            <a:srgbClr val="A4A3A4"/>
          </p15:clr>
        </p15:guide>
        <p15:guide id="10" orient="horz" pos="1685">
          <p15:clr>
            <a:srgbClr val="A4A3A4"/>
          </p15:clr>
        </p15:guide>
        <p15:guide id="11" orient="horz" pos="161">
          <p15:clr>
            <a:srgbClr val="A4A3A4"/>
          </p15:clr>
        </p15:guide>
        <p15:guide id="12" orient="horz" pos="3084">
          <p15:clr>
            <a:srgbClr val="A4A3A4"/>
          </p15:clr>
        </p15:guide>
        <p15:guide id="13" orient="horz" pos="2544">
          <p15:clr>
            <a:srgbClr val="A4A3A4"/>
          </p15:clr>
        </p15:guide>
        <p15:guide id="14" orient="horz" pos="875">
          <p15:clr>
            <a:srgbClr val="A4A3A4"/>
          </p15:clr>
        </p15:guide>
        <p15:guide id="15" orient="horz" pos="1749">
          <p15:clr>
            <a:srgbClr val="A4A3A4"/>
          </p15:clr>
        </p15:guide>
        <p15:guide id="16" orient="horz" pos="621">
          <p15:clr>
            <a:srgbClr val="A4A3A4"/>
          </p15:clr>
        </p15:guide>
        <p15:guide id="17" orient="horz" pos="2865">
          <p15:clr>
            <a:srgbClr val="A4A3A4"/>
          </p15:clr>
        </p15:guide>
        <p15:guide id="18" orient="horz" pos="2130">
          <p15:clr>
            <a:srgbClr val="A4A3A4"/>
          </p15:clr>
        </p15:guide>
        <p15:guide id="19" orient="horz" pos="2184">
          <p15:clr>
            <a:srgbClr val="A4A3A4"/>
          </p15:clr>
        </p15:guide>
        <p15:guide id="20" orient="horz" pos="321">
          <p15:clr>
            <a:srgbClr val="A4A3A4"/>
          </p15:clr>
        </p15:guide>
        <p15:guide id="21" orient="horz" pos="1607">
          <p15:clr>
            <a:srgbClr val="A4A3A4"/>
          </p15:clr>
        </p15:guide>
        <p15:guide id="22" pos="2880">
          <p15:clr>
            <a:srgbClr val="A4A3A4"/>
          </p15:clr>
        </p15:guide>
        <p15:guide id="23" pos="156">
          <p15:clr>
            <a:srgbClr val="A4A3A4"/>
          </p15:clr>
        </p15:guide>
        <p15:guide id="24" pos="5598">
          <p15:clr>
            <a:srgbClr val="A4A3A4"/>
          </p15:clr>
        </p15:guide>
        <p15:guide id="25" pos="399">
          <p15:clr>
            <a:srgbClr val="A4A3A4"/>
          </p15:clr>
        </p15:guide>
        <p15:guide id="26" pos="5114">
          <p15:clr>
            <a:srgbClr val="A4A3A4"/>
          </p15:clr>
        </p15:guide>
        <p15:guide id="27" pos="1373">
          <p15:clr>
            <a:srgbClr val="A4A3A4"/>
          </p15:clr>
        </p15:guide>
        <p15:guide id="28" pos="4383">
          <p15:clr>
            <a:srgbClr val="A4A3A4"/>
          </p15:clr>
        </p15:guide>
        <p15:guide id="29" pos="5368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007681"/>
    <a:srgbClr val="C00000"/>
    <a:srgbClr val="005961"/>
    <a:srgbClr val="BFBFBF"/>
    <a:srgbClr val="F1BE48"/>
    <a:srgbClr val="A6A6A6"/>
    <a:srgbClr val="FF0101"/>
    <a:srgbClr val="006666"/>
    <a:srgbClr val="1616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383" autoAdjust="0"/>
    <p:restoredTop sz="94280" autoAdjust="0"/>
  </p:normalViewPr>
  <p:slideViewPr>
    <p:cSldViewPr snapToGrid="0" snapToObjects="1" showGuides="1">
      <p:cViewPr varScale="1">
        <p:scale>
          <a:sx n="111" d="100"/>
          <a:sy n="111" d="100"/>
        </p:scale>
        <p:origin x="-90" y="-144"/>
      </p:cViewPr>
      <p:guideLst>
        <p:guide orient="horz" pos="2382"/>
        <p:guide orient="horz" pos="230"/>
        <p:guide orient="horz" pos="4534"/>
        <p:guide orient="horz" pos="4286"/>
        <p:guide orient="horz" pos="1685"/>
        <p:guide orient="horz" pos="161"/>
        <p:guide orient="horz" pos="3084"/>
        <p:guide orient="horz" pos="2544"/>
        <p:guide orient="horz" pos="875"/>
        <p:guide orient="horz" pos="1749"/>
        <p:guide orient="horz" pos="621"/>
        <p:guide orient="horz" pos="2865"/>
        <p:guide orient="horz" pos="2130"/>
        <p:guide orient="horz" pos="2184"/>
        <p:guide orient="horz" pos="321"/>
        <p:guide orient="horz" pos="1607"/>
        <p:guide pos="4234"/>
        <p:guide pos="237"/>
        <p:guide pos="8229"/>
        <p:guide pos="949"/>
        <p:guide pos="7517"/>
        <p:guide pos="2880"/>
        <p:guide pos="156"/>
        <p:guide pos="5598"/>
        <p:guide pos="399"/>
        <p:guide pos="5114"/>
        <p:guide pos="1373"/>
        <p:guide pos="4383"/>
        <p:guide pos="53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napToObjects="1" showGuides="1">
      <p:cViewPr varScale="1">
        <p:scale>
          <a:sx n="76" d="100"/>
          <a:sy n="76" d="100"/>
        </p:scale>
        <p:origin x="-3966" y="-108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64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0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Microsoft_Excel_Worksheet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30870446487793E-2"/>
          <c:y val="0"/>
          <c:w val="0.79508062129448454"/>
          <c:h val="0.9748998612147774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CF4-44F1-96D3-40B93EE56BBF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CF4-44F1-96D3-40B93EE56BBF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CF4-44F1-96D3-40B93EE56BBF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CF4-44F1-96D3-40B93EE56BBF}"/>
              </c:ext>
            </c:extLst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0CF4-44F1-96D3-40B93EE56BBF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0CF4-44F1-96D3-40B93EE56BB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effectLst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87.8</c:v>
                </c:pt>
                <c:pt idx="1">
                  <c:v>12.2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0CF4-44F1-96D3-40B93EE56BBF}"/>
            </c:ext>
          </c:extLst>
        </c:ser>
        <c:ser>
          <c:idx val="1"/>
          <c:order val="1"/>
          <c:tx>
            <c:v>Labels</c:v>
          </c:tx>
          <c:spPr>
            <a:noFill/>
            <a:ln>
              <a:noFill/>
            </a:ln>
          </c:spPr>
          <c:dLbls>
            <c:dLbl>
              <c:idx val="0"/>
              <c:layout>
                <c:manualLayout>
                  <c:x val="6.455569635743065E-2"/>
                  <c:y val="-1.666395463598076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4254086239505673"/>
                      <c:h val="7.59987642573221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0CF4-44F1-96D3-40B93EE56BBF}"/>
                </c:ext>
              </c:extLst>
            </c:dLbl>
            <c:dLbl>
              <c:idx val="1"/>
              <c:layout>
                <c:manualLayout>
                  <c:x val="-4.7298130620705474E-2"/>
                  <c:y val="1.394779694672510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CF4-44F1-96D3-40B93EE56BBF}"/>
                </c:ext>
              </c:extLst>
            </c:dLbl>
            <c:dLbl>
              <c:idx val="2"/>
              <c:layout>
                <c:manualLayout>
                  <c:x val="-7.8186632124128116E-2"/>
                  <c:y val="3.6410485889775933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CF4-44F1-96D3-40B93EE56BBF}"/>
                </c:ext>
              </c:extLst>
            </c:dLbl>
            <c:dLbl>
              <c:idx val="3"/>
              <c:layout>
                <c:manualLayout>
                  <c:x val="-9.3356211033561926E-2"/>
                  <c:y val="1.123134447152544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CF4-44F1-96D3-40B93EE56BBF}"/>
                </c:ext>
              </c:extLst>
            </c:dLbl>
            <c:dLbl>
              <c:idx val="4"/>
              <c:layout>
                <c:manualLayout>
                  <c:x val="-6.8779501011463295E-2"/>
                  <c:y val="-1.0865875525406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CF4-44F1-96D3-40B93EE56BBF}"/>
                </c:ext>
              </c:extLst>
            </c:dLbl>
            <c:dLbl>
              <c:idx val="5"/>
              <c:layout>
                <c:manualLayout>
                  <c:x val="-1.34861766689146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CF4-44F1-96D3-40B93EE56B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anchor="b" anchorCtr="0"/>
              <a:lstStyle/>
              <a:p>
                <a:pPr>
                  <a:defRPr sz="1600" b="1" cap="all" baseline="0">
                    <a:solidFill>
                      <a:srgbClr val="424242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Sheet1!$GL$2:$GL$4</c:f>
              <c:numCache>
                <c:formatCode>General</c:formatCode>
                <c:ptCount val="3"/>
                <c:pt idx="0">
                  <c:v>87.8</c:v>
                </c:pt>
                <c:pt idx="1">
                  <c:v>12.2</c:v>
                </c:pt>
                <c:pt idx="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0CF4-44F1-96D3-40B93EE56BB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3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416728736610627"/>
          <c:y val="1.2164959827906977E-3"/>
          <c:w val="0.52256033100029164"/>
          <c:h val="0.998783504017209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7681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D5E6-4B1D-8386-BD8C8371C333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D5E6-4B1D-8386-BD8C8371C333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D5E6-4B1D-8386-BD8C8371C333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D5E6-4B1D-8386-BD8C8371C333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D5E6-4B1D-8386-BD8C8371C333}"/>
              </c:ext>
            </c:extLst>
          </c:dPt>
          <c:dPt>
            <c:idx val="5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D5E6-4B1D-8386-BD8C8371C333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D5E6-4B1D-8386-BD8C8371C333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D5E6-4B1D-8386-BD8C8371C333}"/>
              </c:ext>
            </c:extLst>
          </c:dPt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U okviru odeljenja za privredu</c:v>
                </c:pt>
                <c:pt idx="1">
                  <c:v> Kao Odeljenje</c:v>
                </c:pt>
                <c:pt idx="2">
                  <c:v>Kao posebna služba</c:v>
                </c:pt>
                <c:pt idx="3">
                  <c:v>Kao Agencija</c:v>
                </c:pt>
                <c:pt idx="4">
                  <c:v>Pri Kabinetu Gradonačelnika/predsednika opštine</c:v>
                </c:pt>
                <c:pt idx="5">
                  <c:v>Drugo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52.5</c:v>
                </c:pt>
                <c:pt idx="1">
                  <c:v>23.8</c:v>
                </c:pt>
                <c:pt idx="2">
                  <c:v>11.9</c:v>
                </c:pt>
                <c:pt idx="3">
                  <c:v>5</c:v>
                </c:pt>
                <c:pt idx="4">
                  <c:v>2</c:v>
                </c:pt>
                <c:pt idx="5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D5E6-4B1D-8386-BD8C8371C3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81278336"/>
        <c:axId val="281279872"/>
      </c:barChart>
      <c:catAx>
        <c:axId val="281278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 cap="all" baseline="0"/>
            </a:pPr>
            <a:endParaRPr lang="en-US"/>
          </a:p>
        </c:txPr>
        <c:crossAx val="281279872"/>
        <c:crosses val="autoZero"/>
        <c:auto val="1"/>
        <c:lblAlgn val="ctr"/>
        <c:lblOffset val="100"/>
        <c:noMultiLvlLbl val="0"/>
      </c:catAx>
      <c:valAx>
        <c:axId val="281279872"/>
        <c:scaling>
          <c:orientation val="minMax"/>
          <c:max val="65"/>
          <c:min val="0"/>
        </c:scaling>
        <c:delete val="1"/>
        <c:axPos val="b"/>
        <c:numFmt formatCode="General" sourceLinked="1"/>
        <c:majorTickMark val="out"/>
        <c:minorTickMark val="none"/>
        <c:tickLblPos val="nextTo"/>
        <c:crossAx val="281278336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699008805609231"/>
          <c:y val="1.2165326102100387E-3"/>
          <c:w val="0.73300991194390763"/>
          <c:h val="0.998783504017209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C126-44C4-B235-E6F879D0ED41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F39-424C-90F3-CBE5E81D648D}"/>
              </c:ext>
            </c:extLst>
          </c:dPt>
          <c:dPt>
            <c:idx val="4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766-4474-AC0B-494D16D4FB7F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12E6-465B-AB51-69FD2926A6FF}"/>
              </c:ext>
            </c:extLst>
          </c:dPt>
          <c:dPt>
            <c:idx val="8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12E6-465B-AB51-69FD2926A6FF}"/>
              </c:ext>
            </c:extLst>
          </c:dPt>
          <c:dPt>
            <c:idx val="9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12E6-465B-AB51-69FD2926A6FF}"/>
              </c:ext>
            </c:extLst>
          </c:dPt>
          <c:dPt>
            <c:idx val="1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12E6-465B-AB51-69FD2926A6FF}"/>
              </c:ext>
            </c:extLst>
          </c:dPt>
          <c:dPt>
            <c:idx val="1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12E6-465B-AB51-69FD2926A6FF}"/>
              </c:ext>
            </c:extLst>
          </c:dPt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Tri i više</c:v>
                </c:pt>
                <c:pt idx="1">
                  <c:v>Dve osobe</c:v>
                </c:pt>
                <c:pt idx="2">
                  <c:v>Jedna osoba</c:v>
                </c:pt>
                <c:pt idx="3">
                  <c:v>Nijedna osoba</c:v>
                </c:pt>
                <c:pt idx="4">
                  <c:v>Ne zna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29.7</c:v>
                </c:pt>
                <c:pt idx="1">
                  <c:v>25.7</c:v>
                </c:pt>
                <c:pt idx="2">
                  <c:v>25.7</c:v>
                </c:pt>
                <c:pt idx="3">
                  <c:v>11.9</c:v>
                </c:pt>
                <c:pt idx="4">
                  <c:v>6.9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12E6-465B-AB51-69FD2926A6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289896704"/>
        <c:axId val="289898496"/>
      </c:barChart>
      <c:catAx>
        <c:axId val="28989670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 cap="all" baseline="0"/>
            </a:pPr>
            <a:endParaRPr lang="en-US"/>
          </a:p>
        </c:txPr>
        <c:crossAx val="289898496"/>
        <c:crosses val="autoZero"/>
        <c:auto val="1"/>
        <c:lblAlgn val="ctr"/>
        <c:lblOffset val="100"/>
        <c:noMultiLvlLbl val="0"/>
      </c:catAx>
      <c:valAx>
        <c:axId val="289898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>
            <a:noFill/>
          </a:ln>
        </c:spPr>
        <c:crossAx val="289896704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011317006280383"/>
          <c:y val="1.2164959827906977E-3"/>
          <c:w val="0.66988682993719617"/>
          <c:h val="0.99878350401720928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271046528"/>
        <c:axId val="271075584"/>
      </c:barChart>
      <c:catAx>
        <c:axId val="27104652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 cap="all" baseline="0"/>
            </a:pPr>
            <a:endParaRPr lang="en-US"/>
          </a:p>
        </c:txPr>
        <c:crossAx val="271075584"/>
        <c:crosses val="autoZero"/>
        <c:auto val="1"/>
        <c:lblAlgn val="ctr"/>
        <c:lblOffset val="100"/>
        <c:noMultiLvlLbl val="0"/>
      </c:catAx>
      <c:valAx>
        <c:axId val="271075584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271046528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0.16689785126083467"/>
          <c:w val="0.9007925479955301"/>
          <c:h val="0.802862758467597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Troje i više zaposlenih</c:v>
                </c:pt>
              </c:strCache>
            </c:strRef>
          </c:tx>
          <c:spPr>
            <a:solidFill>
              <a:srgbClr val="007681"/>
            </a:solidFill>
            <a:ln>
              <a:solidFill>
                <a:sysClr val="window" lastClr="FFFFFF"/>
              </a:solidFill>
            </a:ln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2184-4537-83DF-DF286FF6E87B}"/>
              </c:ext>
            </c:extLst>
          </c:dPt>
          <c:dPt>
            <c:idx val="1"/>
            <c:invertIfNegative val="0"/>
            <c:bubble3D val="0"/>
            <c:spPr>
              <a:solidFill>
                <a:srgbClr val="007681"/>
              </a:solidFill>
              <a:ln>
                <a:solidFill>
                  <a:sysClr val="window" lastClr="FFFFFF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184-4537-83DF-DF286FF6E87B}"/>
              </c:ext>
            </c:extLst>
          </c:dPt>
          <c:dPt>
            <c:idx val="2"/>
            <c:invertIfNegative val="0"/>
            <c:bubble3D val="0"/>
            <c:spPr>
              <a:solidFill>
                <a:srgbClr val="007681"/>
              </a:solidFill>
              <a:ln>
                <a:solidFill>
                  <a:sysClr val="window" lastClr="FFFFFF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184-4537-83DF-DF286FF6E87B}"/>
              </c:ext>
            </c:extLst>
          </c:dPt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2017</c:v>
                </c:pt>
                <c:pt idx="1">
                  <c:v>2016</c:v>
                </c:pt>
                <c:pt idx="2">
                  <c:v>2015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38.200000000000003</c:v>
                </c:pt>
                <c:pt idx="1">
                  <c:v>37.299999999999997</c:v>
                </c:pt>
                <c:pt idx="2">
                  <c:v>39.200000000000003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184-4537-83DF-DF286FF6E8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1-2 zaposlenih</c:v>
                </c:pt>
              </c:strCache>
            </c:strRef>
          </c:tx>
          <c:spPr>
            <a:solidFill>
              <a:srgbClr val="71B2C9"/>
            </a:solidFill>
            <a:ln>
              <a:solidFill>
                <a:sysClr val="window" lastClr="FFFFFF"/>
              </a:solidFill>
            </a:ln>
          </c:spPr>
          <c:invertIfNegative val="0"/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2017</c:v>
                </c:pt>
                <c:pt idx="1">
                  <c:v>2016</c:v>
                </c:pt>
                <c:pt idx="2">
                  <c:v>2015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52</c:v>
                </c:pt>
                <c:pt idx="1">
                  <c:v>48</c:v>
                </c:pt>
                <c:pt idx="2">
                  <c:v>41.2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2184-4537-83DF-DF286FF6E8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Niko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ysClr val="window" lastClr="FFFFFF"/>
              </a:solidFill>
            </a:ln>
          </c:spPr>
          <c:invertIfNegative val="0"/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2017</c:v>
                </c:pt>
                <c:pt idx="1">
                  <c:v>2016</c:v>
                </c:pt>
                <c:pt idx="2">
                  <c:v>2015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7.8</c:v>
                </c:pt>
                <c:pt idx="1">
                  <c:v>9.8000000000000007</c:v>
                </c:pt>
                <c:pt idx="2">
                  <c:v>8.8000000000000007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184-4537-83DF-DF286FF6E87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 zna</c:v>
                </c:pt>
              </c:strCache>
            </c:strRef>
          </c:tx>
          <c:spPr>
            <a:solidFill>
              <a:sysClr val="window" lastClr="FFFFFF">
                <a:lumMod val="65000"/>
              </a:sysClr>
            </a:solidFill>
            <a:ln>
              <a:solidFill>
                <a:sysClr val="window" lastClr="FFFFFF"/>
              </a:solidFill>
            </a:ln>
          </c:spPr>
          <c:invertIfNegative val="0"/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2017</c:v>
                </c:pt>
                <c:pt idx="1">
                  <c:v>2016</c:v>
                </c:pt>
                <c:pt idx="2">
                  <c:v>2015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2</c:v>
                </c:pt>
                <c:pt idx="1">
                  <c:v>4.9000000000000004</c:v>
                </c:pt>
                <c:pt idx="2">
                  <c:v>10.8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F34-46CA-8D4A-7E7C9340D51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5"/>
        <c:overlap val="100"/>
        <c:axId val="290624256"/>
        <c:axId val="290626176"/>
      </c:barChart>
      <c:catAx>
        <c:axId val="29062425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/>
          <a:lstStyle/>
          <a:p>
            <a:pPr>
              <a:defRPr sz="1600" b="1" cap="all" baseline="0">
                <a:solidFill>
                  <a:schemeClr val="tx1"/>
                </a:solidFill>
              </a:defRPr>
            </a:pPr>
            <a:endParaRPr lang="en-US"/>
          </a:p>
        </c:txPr>
        <c:crossAx val="290626176"/>
        <c:crosses val="autoZero"/>
        <c:auto val="1"/>
        <c:lblAlgn val="ctr"/>
        <c:lblOffset val="100"/>
        <c:noMultiLvlLbl val="0"/>
      </c:catAx>
      <c:valAx>
        <c:axId val="290626176"/>
        <c:scaling>
          <c:orientation val="minMax"/>
          <c:max val="100"/>
          <c:min val="0"/>
        </c:scaling>
        <c:delete val="1"/>
        <c:axPos val="b"/>
        <c:numFmt formatCode="General" sourceLinked="1"/>
        <c:majorTickMark val="out"/>
        <c:minorTickMark val="none"/>
        <c:tickLblPos val="nextTo"/>
        <c:crossAx val="29062425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8.634062166289426E-2"/>
          <c:y val="7.435964923127289E-2"/>
          <c:w val="0.89108116726221964"/>
          <c:h val="7.4689376962844292E-2"/>
        </c:manualLayout>
      </c:layout>
      <c:overlay val="0"/>
      <c:txPr>
        <a:bodyPr/>
        <a:lstStyle/>
        <a:p>
          <a:pPr>
            <a:defRPr sz="1600" b="1">
              <a:solidFill>
                <a:schemeClr val="tx1">
                  <a:lumMod val="75000"/>
                  <a:lumOff val="25000"/>
                </a:schemeClr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63217462215609"/>
          <c:y val="1.2165326102100387E-3"/>
          <c:w val="0.55367825377843904"/>
          <c:h val="0.998783504017209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8693-4C9F-A045-B6204A629086}"/>
              </c:ext>
            </c:extLst>
          </c:dPt>
          <c:dPt>
            <c:idx val="8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D23-4850-AFAD-6EAEBF998314}"/>
              </c:ext>
            </c:extLst>
          </c:dPt>
          <c:dPt>
            <c:idx val="9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155E-49F3-9394-2234F93E6C75}"/>
              </c:ext>
            </c:extLst>
          </c:dPt>
          <c:dPt>
            <c:idx val="1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155E-49F3-9394-2234F93E6C75}"/>
              </c:ext>
            </c:extLst>
          </c:dPt>
          <c:dPt>
            <c:idx val="1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155E-49F3-9394-2234F93E6C75}"/>
              </c:ext>
            </c:extLst>
          </c:dPt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Priprema projekata</c:v>
                </c:pt>
                <c:pt idx="1">
                  <c:v>Rad sa postojećom privredom</c:v>
                </c:pt>
                <c:pt idx="2">
                  <c:v>Privlačenje novih investicija</c:v>
                </c:pt>
                <c:pt idx="3">
                  <c:v>Učešće u realizaciji projekata</c:v>
                </c:pt>
                <c:pt idx="4">
                  <c:v>Strateško planiranje</c:v>
                </c:pt>
                <c:pt idx="5">
                  <c:v>Podrška drugim organima lokalne samouprave</c:v>
                </c:pt>
                <c:pt idx="6">
                  <c:v>Upravljanje bazama podataka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41.6</c:v>
                </c:pt>
                <c:pt idx="1">
                  <c:v>26.7</c:v>
                </c:pt>
                <c:pt idx="2">
                  <c:v>13.9</c:v>
                </c:pt>
                <c:pt idx="3">
                  <c:v>5.9</c:v>
                </c:pt>
                <c:pt idx="4">
                  <c:v>5.9</c:v>
                </c:pt>
                <c:pt idx="5">
                  <c:v>5</c:v>
                </c:pt>
                <c:pt idx="6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47D-44B5-AAC5-02F356EE80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291119872"/>
        <c:axId val="291121408"/>
      </c:barChart>
      <c:catAx>
        <c:axId val="29111987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 cap="all" baseline="0"/>
            </a:pPr>
            <a:endParaRPr lang="en-US"/>
          </a:p>
        </c:txPr>
        <c:crossAx val="291121408"/>
        <c:crosses val="autoZero"/>
        <c:auto val="1"/>
        <c:lblAlgn val="ctr"/>
        <c:lblOffset val="100"/>
        <c:noMultiLvlLbl val="0"/>
      </c:catAx>
      <c:valAx>
        <c:axId val="291121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>
            <a:noFill/>
          </a:ln>
        </c:spPr>
        <c:crossAx val="291119872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895025291012546"/>
          <c:y val="1.216658264396526E-3"/>
          <c:w val="0.66299451586113145"/>
          <c:h val="0.998783504017209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E967-4943-87C1-3371C6D95C35}"/>
              </c:ext>
            </c:extLst>
          </c:dPt>
          <c:dPt>
            <c:idx val="1"/>
            <c:invertIfNegative val="0"/>
            <c:bubble3D val="0"/>
            <c:spPr>
              <a:solidFill>
                <a:srgbClr val="00768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E967-4943-87C1-3371C6D95C35}"/>
              </c:ext>
            </c:extLst>
          </c:dPt>
          <c:dPt>
            <c:idx val="2"/>
            <c:invertIfNegative val="0"/>
            <c:bubble3D val="0"/>
            <c:spPr>
              <a:solidFill>
                <a:srgbClr val="00768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967-4943-87C1-3371C6D95C35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967-4943-87C1-3371C6D95C35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967-4943-87C1-3371C6D95C35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967-4943-87C1-3371C6D95C35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8693-4C9F-A045-B6204A629086}"/>
              </c:ext>
            </c:extLst>
          </c:dPt>
          <c:dPt>
            <c:idx val="8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2D23-4850-AFAD-6EAEBF998314}"/>
              </c:ext>
            </c:extLst>
          </c:dPt>
          <c:dPt>
            <c:idx val="9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155E-49F3-9394-2234F93E6C75}"/>
              </c:ext>
            </c:extLst>
          </c:dPt>
          <c:dPt>
            <c:idx val="1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155E-49F3-9394-2234F93E6C75}"/>
              </c:ext>
            </c:extLst>
          </c:dPt>
          <c:dPt>
            <c:idx val="1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155E-49F3-9394-2234F93E6C75}"/>
              </c:ext>
            </c:extLst>
          </c:dPt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Više od 10 puta mesečno</c:v>
                </c:pt>
                <c:pt idx="1">
                  <c:v>6-10 puta mesečno</c:v>
                </c:pt>
                <c:pt idx="2">
                  <c:v>Do 5 puta mesečno</c:v>
                </c:pt>
                <c:pt idx="3">
                  <c:v>Nikada se ne sastaje</c:v>
                </c:pt>
                <c:pt idx="4">
                  <c:v>Ne zna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22.6</c:v>
                </c:pt>
                <c:pt idx="1">
                  <c:v>19.100000000000001</c:v>
                </c:pt>
                <c:pt idx="2">
                  <c:v>33.9</c:v>
                </c:pt>
                <c:pt idx="3">
                  <c:v>0.9</c:v>
                </c:pt>
                <c:pt idx="4">
                  <c:v>23.5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47D-44B5-AAC5-02F356EE80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293802368"/>
        <c:axId val="293803904"/>
      </c:barChart>
      <c:catAx>
        <c:axId val="2938023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03904"/>
        <c:crosses val="autoZero"/>
        <c:auto val="1"/>
        <c:lblAlgn val="ctr"/>
        <c:lblOffset val="100"/>
        <c:noMultiLvlLbl val="0"/>
      </c:catAx>
      <c:valAx>
        <c:axId val="29380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02368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805117701864575"/>
          <c:y val="1.216497803365977E-3"/>
          <c:w val="0.49622282380466204"/>
          <c:h val="0.998783504017209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D4A1-4CC8-8BC1-6D2C5FF81A2E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4A1-4CC8-8BC1-6D2C5FF81A2E}"/>
              </c:ext>
            </c:extLst>
          </c:dPt>
          <c:dPt>
            <c:idx val="6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0EA-4717-835E-34506BD8121C}"/>
              </c:ext>
            </c:extLst>
          </c:dPt>
          <c:dPt>
            <c:idx val="8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2D23-4850-AFAD-6EAEBF998314}"/>
              </c:ext>
            </c:extLst>
          </c:dPt>
          <c:dPt>
            <c:idx val="9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155E-49F3-9394-2234F93E6C75}"/>
              </c:ext>
            </c:extLst>
          </c:dPt>
          <c:dPt>
            <c:idx val="1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155E-49F3-9394-2234F93E6C75}"/>
              </c:ext>
            </c:extLst>
          </c:dPt>
          <c:dPt>
            <c:idx val="1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155E-49F3-9394-2234F93E6C75}"/>
              </c:ext>
            </c:extLst>
          </c:dPt>
          <c:dPt>
            <c:idx val="1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0121-4766-8329-D0EFC1D6FB36}"/>
              </c:ext>
            </c:extLst>
          </c:dPt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Kabinet Gradonačelnika/predsednika opštine</c:v>
                </c:pt>
                <c:pt idx="1">
                  <c:v>Kancelarija za LER</c:v>
                </c:pt>
                <c:pt idx="2">
                  <c:v>PR služba</c:v>
                </c:pt>
                <c:pt idx="3">
                  <c:v>Neko drugi</c:v>
                </c:pt>
                <c:pt idx="4">
                  <c:v>Ne zna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47.8</c:v>
                </c:pt>
                <c:pt idx="1">
                  <c:v>40.9</c:v>
                </c:pt>
                <c:pt idx="2">
                  <c:v>3.5</c:v>
                </c:pt>
                <c:pt idx="3">
                  <c:v>6.1</c:v>
                </c:pt>
                <c:pt idx="4">
                  <c:v>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47D-44B5-AAC5-02F356EE80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293934592"/>
        <c:axId val="293936128"/>
      </c:barChart>
      <c:catAx>
        <c:axId val="29393459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 cap="all" baseline="0"/>
            </a:pPr>
            <a:endParaRPr lang="en-US"/>
          </a:p>
        </c:txPr>
        <c:crossAx val="293936128"/>
        <c:crosses val="autoZero"/>
        <c:auto val="1"/>
        <c:lblAlgn val="ctr"/>
        <c:lblOffset val="100"/>
        <c:noMultiLvlLbl val="0"/>
      </c:catAx>
      <c:valAx>
        <c:axId val="29393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>
            <a:noFill/>
          </a:ln>
        </c:spPr>
        <c:crossAx val="293934592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334356252017701"/>
          <c:y val="0"/>
          <c:w val="0.553874234174764"/>
          <c:h val="0.966900063653724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C41-4DD4-B0A8-8676192A62CF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C41-4DD4-B0A8-8676192A62CF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C41-4DD4-B0A8-8676192A62CF}"/>
              </c:ext>
            </c:extLst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C41-4DD4-B0A8-8676192A62CF}"/>
              </c:ext>
            </c:extLst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C41-4DD4-B0A8-8676192A62CF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C41-4DD4-B0A8-8676192A62C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effectLst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Da, ima važeću Strategiju</c:v>
                </c:pt>
                <c:pt idx="1">
                  <c:v>Da, ima Strategiju, ali je ona istekla</c:v>
                </c:pt>
                <c:pt idx="2">
                  <c:v>Ne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84.3</c:v>
                </c:pt>
                <c:pt idx="1">
                  <c:v>13.9</c:v>
                </c:pt>
                <c:pt idx="2">
                  <c:v>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BC41-4DD4-B0A8-8676192A62CF}"/>
            </c:ext>
          </c:extLst>
        </c:ser>
        <c:ser>
          <c:idx val="1"/>
          <c:order val="1"/>
          <c:tx>
            <c:v>Labels</c:v>
          </c:tx>
          <c:spPr>
            <a:noFill/>
            <a:ln>
              <a:noFill/>
            </a:ln>
          </c:spPr>
          <c:dLbls>
            <c:dLbl>
              <c:idx val="0"/>
              <c:layout>
                <c:manualLayout>
                  <c:x val="0.13742656213460702"/>
                  <c:y val="-9.2080097335774311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C41-4DD4-B0A8-8676192A62CF}"/>
                </c:ext>
              </c:extLst>
            </c:dLbl>
            <c:dLbl>
              <c:idx val="1"/>
              <c:layout>
                <c:manualLayout>
                  <c:x val="-0.12845567860702886"/>
                  <c:y val="2.5312702545967267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C41-4DD4-B0A8-8676192A62CF}"/>
                </c:ext>
              </c:extLst>
            </c:dLbl>
            <c:dLbl>
              <c:idx val="2"/>
              <c:layout>
                <c:manualLayout>
                  <c:x val="-1.0399141328044627E-4"/>
                  <c:y val="2.5179141418250551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C41-4DD4-B0A8-8676192A62CF}"/>
                </c:ext>
              </c:extLst>
            </c:dLbl>
            <c:dLbl>
              <c:idx val="3"/>
              <c:layout>
                <c:manualLayout>
                  <c:x val="-4.4504383007417402E-2"/>
                  <c:y val="-2.49006770909786E-17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C41-4DD4-B0A8-8676192A62CF}"/>
                </c:ext>
              </c:extLst>
            </c:dLbl>
            <c:dLbl>
              <c:idx val="4"/>
              <c:layout>
                <c:manualLayout>
                  <c:x val="-6.8779501011463295E-2"/>
                  <c:y val="-1.0865875525406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C41-4DD4-B0A8-8676192A62CF}"/>
                </c:ext>
              </c:extLst>
            </c:dLbl>
            <c:dLbl>
              <c:idx val="5"/>
              <c:layout>
                <c:manualLayout>
                  <c:x val="-1.34861766689146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C41-4DD4-B0A8-8676192A62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anchor="b" anchorCtr="0"/>
              <a:lstStyle/>
              <a:p>
                <a:pPr>
                  <a:defRPr sz="1400" b="1" cap="all" baseline="0">
                    <a:solidFill>
                      <a:srgbClr val="424242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Da, ima važeću Strategiju</c:v>
                </c:pt>
                <c:pt idx="1">
                  <c:v>Da, ima Strategiju, ali je ona istekla</c:v>
                </c:pt>
                <c:pt idx="2">
                  <c:v>Ne</c:v>
                </c:pt>
              </c:strCache>
            </c:strRef>
          </c:cat>
          <c:val>
            <c:numRef>
              <c:f>Sheet1!$GL$2:$GL$5</c:f>
              <c:numCache>
                <c:formatCode>General</c:formatCode>
                <c:ptCount val="4"/>
                <c:pt idx="0">
                  <c:v>84.3</c:v>
                </c:pt>
                <c:pt idx="1">
                  <c:v>13.9</c:v>
                </c:pt>
                <c:pt idx="2">
                  <c:v>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BC41-4DD4-B0A8-8676192A62C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3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127394512117549"/>
          <c:y val="1.2165326102100387E-3"/>
          <c:w val="0.49622282380466204"/>
          <c:h val="0.998783504017209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E22-4636-A0C4-735DC22BECDE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E22-4636-A0C4-735DC22BECDE}"/>
              </c:ext>
            </c:extLst>
          </c:dPt>
          <c:dPt>
            <c:idx val="6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E22-4636-A0C4-735DC22BECDE}"/>
              </c:ext>
            </c:extLst>
          </c:dPt>
          <c:dPt>
            <c:idx val="8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0E22-4636-A0C4-735DC22BECDE}"/>
              </c:ext>
            </c:extLst>
          </c:dPt>
          <c:dPt>
            <c:idx val="9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0E22-4636-A0C4-735DC22BECDE}"/>
              </c:ext>
            </c:extLst>
          </c:dPt>
          <c:dPt>
            <c:idx val="1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0E22-4636-A0C4-735DC22BECDE}"/>
              </c:ext>
            </c:extLst>
          </c:dPt>
          <c:dPt>
            <c:idx val="1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0E22-4636-A0C4-735DC22BECDE}"/>
              </c:ext>
            </c:extLst>
          </c:dPt>
          <c:dPt>
            <c:idx val="1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0E22-4636-A0C4-735DC22BECDE}"/>
              </c:ext>
            </c:extLst>
          </c:dPt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Putem posebno organizovanih skupova na kojima je diskutovan sadržaj buduće strategije</c:v>
                </c:pt>
                <c:pt idx="1">
                  <c:v>Kroz telo posebno osnovano za pripremu strategije</c:v>
                </c:pt>
                <c:pt idx="2">
                  <c:v>Kroz učešće u privrednom savetu, odnosno drugom stalnom telu koje okuplja predstavnike lokalne samouprave i privrede</c:v>
                </c:pt>
                <c:pt idx="3">
                  <c:v>Putem ankete o stavovima privrede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72.2</c:v>
                </c:pt>
                <c:pt idx="1">
                  <c:v>69.599999999999994</c:v>
                </c:pt>
                <c:pt idx="2">
                  <c:v>57.4</c:v>
                </c:pt>
                <c:pt idx="3">
                  <c:v>47.8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0E22-4636-A0C4-735DC22BEC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294845056"/>
        <c:axId val="295575936"/>
      </c:barChart>
      <c:catAx>
        <c:axId val="29484505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400" b="0"/>
            </a:pPr>
            <a:endParaRPr lang="en-US"/>
          </a:p>
        </c:txPr>
        <c:crossAx val="295575936"/>
        <c:crosses val="autoZero"/>
        <c:auto val="1"/>
        <c:lblAlgn val="ctr"/>
        <c:lblOffset val="100"/>
        <c:noMultiLvlLbl val="0"/>
      </c:catAx>
      <c:valAx>
        <c:axId val="29557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>
            <a:noFill/>
          </a:ln>
        </c:spPr>
        <c:crossAx val="294845056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751808438223145"/>
          <c:y val="0"/>
          <c:w val="0.48060513995141174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628-4CEE-86DC-807F24252A98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628-4CEE-86DC-807F24252A98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628-4CEE-86DC-807F24252A98}"/>
              </c:ext>
            </c:extLst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628-4CEE-86DC-807F24252A98}"/>
              </c:ext>
            </c:extLst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628-4CEE-86DC-807F24252A98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D628-4CEE-86DC-807F24252A9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effectLst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43.5</c:v>
                </c:pt>
                <c:pt idx="1">
                  <c:v>43.5</c:v>
                </c:pt>
                <c:pt idx="2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D628-4CEE-86DC-807F24252A98}"/>
            </c:ext>
          </c:extLst>
        </c:ser>
        <c:ser>
          <c:idx val="1"/>
          <c:order val="1"/>
          <c:tx>
            <c:v>Labels</c:v>
          </c:tx>
          <c:spPr>
            <a:noFill/>
            <a:ln>
              <a:noFill/>
            </a:ln>
          </c:spPr>
          <c:dLbls>
            <c:dLbl>
              <c:idx val="0"/>
              <c:layout>
                <c:manualLayout>
                  <c:x val="2.0724121336991613E-2"/>
                  <c:y val="1.6744133467308786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628-4CEE-86DC-807F24252A98}"/>
                </c:ext>
              </c:extLst>
            </c:dLbl>
            <c:dLbl>
              <c:idx val="1"/>
              <c:layout>
                <c:manualLayout>
                  <c:x val="4.785951185540086E-3"/>
                  <c:y val="2.5179141418250551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628-4CEE-86DC-807F24252A98}"/>
                </c:ext>
              </c:extLst>
            </c:dLbl>
            <c:dLbl>
              <c:idx val="2"/>
              <c:layout>
                <c:manualLayout>
                  <c:x val="-6.3724645951407949E-2"/>
                  <c:y val="-1.206842373738349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628-4CEE-86DC-807F24252A98}"/>
                </c:ext>
              </c:extLst>
            </c:dLbl>
            <c:dLbl>
              <c:idx val="3"/>
              <c:layout>
                <c:manualLayout>
                  <c:x val="-4.4504383007417402E-2"/>
                  <c:y val="-2.49006770909786E-17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628-4CEE-86DC-807F24252A98}"/>
                </c:ext>
              </c:extLst>
            </c:dLbl>
            <c:dLbl>
              <c:idx val="4"/>
              <c:layout>
                <c:manualLayout>
                  <c:x val="-6.8779501011463295E-2"/>
                  <c:y val="-1.0865875525406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628-4CEE-86DC-807F24252A98}"/>
                </c:ext>
              </c:extLst>
            </c:dLbl>
            <c:dLbl>
              <c:idx val="5"/>
              <c:layout>
                <c:manualLayout>
                  <c:x val="-1.34861766689146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628-4CEE-86DC-807F24252A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anchor="b" anchorCtr="0"/>
              <a:lstStyle/>
              <a:p>
                <a:pPr>
                  <a:defRPr sz="1600" b="1" cap="all" baseline="0">
                    <a:solidFill>
                      <a:srgbClr val="424242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Sheet1!$GL$2:$GL$4</c:f>
              <c:numCache>
                <c:formatCode>General</c:formatCode>
                <c:ptCount val="3"/>
                <c:pt idx="0">
                  <c:v>43.5</c:v>
                </c:pt>
                <c:pt idx="1">
                  <c:v>43.5</c:v>
                </c:pt>
                <c:pt idx="2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D628-4CEE-86DC-807F24252A9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3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617920152796659"/>
          <c:y val="2.2328632376315022E-2"/>
          <c:w val="0.61382079847203341"/>
          <c:h val="0.998783504017209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C5E0-4281-93DD-8174A39E93F6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C5E0-4281-93DD-8174A39E93F6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C5E0-4281-93DD-8174A39E93F6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C5E0-4281-93DD-8174A39E93F6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C5E0-4281-93DD-8174A39E93F6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C5E0-4281-93DD-8174A39E93F6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C5E0-4281-93DD-8174A39E93F6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C5E0-4281-93DD-8174A39E93F6}"/>
              </c:ext>
            </c:extLst>
          </c:dPt>
          <c:dPt>
            <c:idx val="11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2053-40AF-9666-9164EB760975}"/>
              </c:ext>
            </c:extLst>
          </c:dPt>
          <c:dPt>
            <c:idx val="1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59C-49CE-9184-9139BFC46C24}"/>
              </c:ext>
            </c:extLst>
          </c:dPt>
          <c:dPt>
            <c:idx val="1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2E3B-4BF5-B4E9-C6B60D3835BA}"/>
              </c:ext>
            </c:extLst>
          </c:dPt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Sheet1!$A$2:$A$14</c:f>
              <c:strCache>
                <c:ptCount val="13"/>
                <c:pt idx="0">
                  <c:v>Poljoprivredna/prehrambena industrija</c:v>
                </c:pt>
                <c:pt idx="1">
                  <c:v>Metalopreradjivačka/ mašinska industrija</c:v>
                </c:pt>
                <c:pt idx="2">
                  <c:v>Ugostiteljstvo/turizam</c:v>
                </c:pt>
                <c:pt idx="3">
                  <c:v>Građevinska industrija</c:v>
                </c:pt>
                <c:pt idx="4">
                  <c:v>Tekstilna industrija</c:v>
                </c:pt>
                <c:pt idx="5">
                  <c:v>Trgovina</c:v>
                </c:pt>
                <c:pt idx="6">
                  <c:v>Informaciono komunikacione tehnologije</c:v>
                </c:pt>
                <c:pt idx="7">
                  <c:v>Hemijska industrija</c:v>
                </c:pt>
                <c:pt idx="8">
                  <c:v>Industrija gume i plastike</c:v>
                </c:pt>
                <c:pt idx="9">
                  <c:v>Zanatske usluge</c:v>
                </c:pt>
                <c:pt idx="10">
                  <c:v>Farmaceutska industrija</c:v>
                </c:pt>
                <c:pt idx="11">
                  <c:v>Drugo</c:v>
                </c:pt>
                <c:pt idx="12">
                  <c:v>Ne znam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42.6</c:v>
                </c:pt>
                <c:pt idx="1">
                  <c:v>20.9</c:v>
                </c:pt>
                <c:pt idx="2">
                  <c:v>9.6</c:v>
                </c:pt>
                <c:pt idx="3">
                  <c:v>7</c:v>
                </c:pt>
                <c:pt idx="4">
                  <c:v>3.5</c:v>
                </c:pt>
                <c:pt idx="5">
                  <c:v>2.6</c:v>
                </c:pt>
                <c:pt idx="6">
                  <c:v>1.7</c:v>
                </c:pt>
                <c:pt idx="7">
                  <c:v>1.7</c:v>
                </c:pt>
                <c:pt idx="8">
                  <c:v>1.7</c:v>
                </c:pt>
                <c:pt idx="9">
                  <c:v>1.7</c:v>
                </c:pt>
                <c:pt idx="10">
                  <c:v>0.9</c:v>
                </c:pt>
                <c:pt idx="11">
                  <c:v>4.3</c:v>
                </c:pt>
                <c:pt idx="12">
                  <c:v>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5E0-4281-93DD-8174A39E93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296117760"/>
        <c:axId val="296119296"/>
      </c:barChart>
      <c:catAx>
        <c:axId val="29611776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296119296"/>
        <c:crosses val="autoZero"/>
        <c:auto val="1"/>
        <c:lblAlgn val="ctr"/>
        <c:lblOffset val="100"/>
        <c:noMultiLvlLbl val="0"/>
      </c:catAx>
      <c:valAx>
        <c:axId val="296119296"/>
        <c:scaling>
          <c:orientation val="minMax"/>
          <c:max val="50"/>
          <c:min val="0"/>
        </c:scaling>
        <c:delete val="1"/>
        <c:axPos val="b"/>
        <c:numFmt formatCode="General" sourceLinked="1"/>
        <c:majorTickMark val="out"/>
        <c:minorTickMark val="none"/>
        <c:tickLblPos val="nextTo"/>
        <c:crossAx val="296117760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16251823978346E-2"/>
          <c:y val="0"/>
          <c:w val="0.86032821285273342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D33-4894-A3BA-0E52945CF766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D33-4894-A3BA-0E52945CF766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D33-4894-A3BA-0E52945CF766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D33-4894-A3BA-0E52945CF766}"/>
              </c:ext>
            </c:extLst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D33-4894-A3BA-0E52945CF766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D33-4894-A3BA-0E52945CF76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effectLst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25.2</c:v>
                </c:pt>
                <c:pt idx="1">
                  <c:v>66.099999999999994</c:v>
                </c:pt>
                <c:pt idx="2">
                  <c:v>8.6999999999999993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1D33-4894-A3BA-0E52945CF766}"/>
            </c:ext>
          </c:extLst>
        </c:ser>
        <c:ser>
          <c:idx val="1"/>
          <c:order val="1"/>
          <c:tx>
            <c:v>Labels</c:v>
          </c:tx>
          <c:spPr>
            <a:noFill/>
            <a:ln>
              <a:noFill/>
            </a:ln>
          </c:spPr>
          <c:dLbls>
            <c:dLbl>
              <c:idx val="0"/>
              <c:layout>
                <c:manualLayout>
                  <c:x val="3.8898185544587231E-2"/>
                  <c:y val="3.200498788251444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 anchor="b" anchorCtr="0"/>
                <a:lstStyle/>
                <a:p>
                  <a:pPr>
                    <a:defRPr sz="1400" b="1" cap="all" baseline="0">
                      <a:solidFill>
                        <a:srgbClr val="424242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7077715182248674"/>
                      <c:h val="7.59987642573221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1D33-4894-A3BA-0E52945CF766}"/>
                </c:ext>
              </c:extLst>
            </c:dLbl>
            <c:dLbl>
              <c:idx val="1"/>
              <c:layout>
                <c:manualLayout>
                  <c:x val="1.5537891611725168E-3"/>
                  <c:y val="1.394779694672510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 anchor="b" anchorCtr="0"/>
                <a:lstStyle/>
                <a:p>
                  <a:pPr>
                    <a:defRPr sz="1400" b="1" cap="all" baseline="0">
                      <a:solidFill>
                        <a:srgbClr val="424242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D33-4894-A3BA-0E52945CF766}"/>
                </c:ext>
              </c:extLst>
            </c:dLbl>
            <c:dLbl>
              <c:idx val="2"/>
              <c:layout>
                <c:manualLayout>
                  <c:x val="-1.9346005894168631E-2"/>
                  <c:y val="5.202218389963510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 anchor="b" anchorCtr="0"/>
                <a:lstStyle/>
                <a:p>
                  <a:pPr>
                    <a:defRPr sz="1400" b="1" cap="all" baseline="0">
                      <a:solidFill>
                        <a:srgbClr val="424242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D33-4894-A3BA-0E52945CF766}"/>
                </c:ext>
              </c:extLst>
            </c:dLbl>
            <c:dLbl>
              <c:idx val="3"/>
              <c:layout>
                <c:manualLayout>
                  <c:x val="-9.3356211033561926E-2"/>
                  <c:y val="1.123134447152544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D33-4894-A3BA-0E52945CF766}"/>
                </c:ext>
              </c:extLst>
            </c:dLbl>
            <c:dLbl>
              <c:idx val="4"/>
              <c:layout>
                <c:manualLayout>
                  <c:x val="-6.8779501011463295E-2"/>
                  <c:y val="-1.0865875525406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D33-4894-A3BA-0E52945CF766}"/>
                </c:ext>
              </c:extLst>
            </c:dLbl>
            <c:dLbl>
              <c:idx val="5"/>
              <c:layout>
                <c:manualLayout>
                  <c:x val="-1.34861766689146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1D33-4894-A3BA-0E52945CF7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anchor="b" anchorCtr="0"/>
              <a:lstStyle/>
              <a:p>
                <a:pPr>
                  <a:defRPr sz="1400" b="0" cap="all" baseline="0">
                    <a:solidFill>
                      <a:srgbClr val="424242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Sheet1!$GL$2:$GL$4</c:f>
              <c:numCache>
                <c:formatCode>General</c:formatCode>
                <c:ptCount val="3"/>
                <c:pt idx="0">
                  <c:v>25.2</c:v>
                </c:pt>
                <c:pt idx="1">
                  <c:v>66.099999999999994</c:v>
                </c:pt>
                <c:pt idx="2">
                  <c:v>8.6999999999999993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1D33-4894-A3BA-0E52945CF76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3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085290866675935E-2"/>
          <c:y val="0"/>
          <c:w val="0.85735851688243736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DEF-461B-8B4C-7ED5D52477EB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DEF-461B-8B4C-7ED5D52477EB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DEF-461B-8B4C-7ED5D52477EB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DEF-461B-8B4C-7ED5D52477EB}"/>
              </c:ext>
            </c:extLst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DEF-461B-8B4C-7ED5D52477EB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DEF-461B-8B4C-7ED5D52477E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effectLst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82.8</c:v>
                </c:pt>
                <c:pt idx="1">
                  <c:v>17.2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9DEF-461B-8B4C-7ED5D52477EB}"/>
            </c:ext>
          </c:extLst>
        </c:ser>
        <c:ser>
          <c:idx val="1"/>
          <c:order val="1"/>
          <c:tx>
            <c:v>Labels</c:v>
          </c:tx>
          <c:spPr>
            <a:noFill/>
            <a:ln>
              <a:noFill/>
            </a:ln>
          </c:spPr>
          <c:dLbls>
            <c:dLbl>
              <c:idx val="0"/>
              <c:layout>
                <c:manualLayout>
                  <c:x val="7.9263366802103843E-2"/>
                  <c:y val="-8.56315545243619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 anchor="b" anchorCtr="0"/>
                <a:lstStyle/>
                <a:p>
                  <a:pPr>
                    <a:defRPr sz="1400" b="1" cap="all" baseline="0">
                      <a:solidFill>
                        <a:srgbClr val="424242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7077715182248674"/>
                      <c:h val="7.59987642573221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9DEF-461B-8B4C-7ED5D52477EB}"/>
                </c:ext>
              </c:extLst>
            </c:dLbl>
            <c:dLbl>
              <c:idx val="1"/>
              <c:layout>
                <c:manualLayout>
                  <c:x val="-9.3030571859117565E-3"/>
                  <c:y val="1.529975096383530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 anchor="b" anchorCtr="0"/>
                <a:lstStyle/>
                <a:p>
                  <a:pPr>
                    <a:defRPr sz="1400" b="1" cap="all" baseline="0">
                      <a:solidFill>
                        <a:srgbClr val="424242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DEF-461B-8B4C-7ED5D52477EB}"/>
                </c:ext>
              </c:extLst>
            </c:dLbl>
            <c:dLbl>
              <c:idx val="2"/>
              <c:layout>
                <c:manualLayout>
                  <c:x val="-7.8186632124128116E-2"/>
                  <c:y val="3.6410485889775933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DEF-461B-8B4C-7ED5D52477EB}"/>
                </c:ext>
              </c:extLst>
            </c:dLbl>
            <c:dLbl>
              <c:idx val="3"/>
              <c:layout>
                <c:manualLayout>
                  <c:x val="-9.3356211033561926E-2"/>
                  <c:y val="1.123134447152544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DEF-461B-8B4C-7ED5D52477EB}"/>
                </c:ext>
              </c:extLst>
            </c:dLbl>
            <c:dLbl>
              <c:idx val="4"/>
              <c:layout>
                <c:manualLayout>
                  <c:x val="-6.8779501011463295E-2"/>
                  <c:y val="-1.0865875525406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DEF-461B-8B4C-7ED5D52477EB}"/>
                </c:ext>
              </c:extLst>
            </c:dLbl>
            <c:dLbl>
              <c:idx val="5"/>
              <c:layout>
                <c:manualLayout>
                  <c:x val="-1.34861766689146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9DEF-461B-8B4C-7ED5D52477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anchor="b" anchorCtr="0"/>
              <a:lstStyle/>
              <a:p>
                <a:pPr>
                  <a:defRPr sz="1400" b="0" cap="all" baseline="0">
                    <a:solidFill>
                      <a:srgbClr val="424242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Sheet1!$GL$2:$GL$3</c:f>
              <c:numCache>
                <c:formatCode>General</c:formatCode>
                <c:ptCount val="2"/>
                <c:pt idx="0">
                  <c:v>82.8</c:v>
                </c:pt>
                <c:pt idx="1">
                  <c:v>17.2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9DEF-461B-8B4C-7ED5D52477E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3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354739686458421E-2"/>
          <c:y val="5.7850916145491448E-2"/>
          <c:w val="0.86273881572687183"/>
          <c:h val="0.8812841615547776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2D8-4056-9864-4D77197F1368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2D8-4056-9864-4D77197F1368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2D8-4056-9864-4D77197F1368}"/>
              </c:ext>
            </c:extLst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2D8-4056-9864-4D77197F1368}"/>
              </c:ext>
            </c:extLst>
          </c:dPt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2D8-4056-9864-4D77197F1368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E2D8-4056-9864-4D77197F136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effectLst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Da</c:v>
                </c:pt>
                <c:pt idx="1">
                  <c:v>Ne još uvek, ali je u fazi formiranja</c:v>
                </c:pt>
                <c:pt idx="2">
                  <c:v>Ne</c:v>
                </c:pt>
                <c:pt idx="3">
                  <c:v>Ne zna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49.6</c:v>
                </c:pt>
                <c:pt idx="1">
                  <c:v>8.6999999999999993</c:v>
                </c:pt>
                <c:pt idx="2">
                  <c:v>35.700000000000003</c:v>
                </c:pt>
                <c:pt idx="3">
                  <c:v>6.1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E2D8-4056-9864-4D77197F1368}"/>
            </c:ext>
          </c:extLst>
        </c:ser>
        <c:ser>
          <c:idx val="1"/>
          <c:order val="1"/>
          <c:tx>
            <c:v>Labels</c:v>
          </c:tx>
          <c:spPr>
            <a:noFill/>
            <a:ln>
              <a:noFill/>
            </a:ln>
          </c:spPr>
          <c:dLbls>
            <c:dLbl>
              <c:idx val="0"/>
              <c:layout>
                <c:manualLayout>
                  <c:x val="3.0071522515840665E-2"/>
                  <c:y val="3.4996317664611261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D8-4056-9864-4D77197F1368}"/>
                </c:ext>
              </c:extLst>
            </c:dLbl>
            <c:dLbl>
              <c:idx val="1"/>
              <c:layout>
                <c:manualLayout>
                  <c:x val="-0.2519253204305168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sr-Latn-RS" dirty="0" smtClean="0"/>
                      <a:t>N</a:t>
                    </a:r>
                    <a:r>
                      <a:rPr lang="en-US" dirty="0" smtClean="0"/>
                      <a:t>e </a:t>
                    </a:r>
                    <a:r>
                      <a:rPr lang="en-US" dirty="0"/>
                      <a:t>još uvek, </a:t>
                    </a:r>
                    <a:r>
                      <a:rPr lang="sr-Latn-RS" dirty="0" smtClean="0"/>
                      <a:t>A</a:t>
                    </a:r>
                    <a:r>
                      <a:rPr lang="en-US" dirty="0" smtClean="0"/>
                      <a:t>li </a:t>
                    </a:r>
                    <a:r>
                      <a:rPr lang="en-US" dirty="0"/>
                      <a:t>je u fazi formiranja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43847434274757513"/>
                      <c:h val="0.1730845895021084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E2D8-4056-9864-4D77197F1368}"/>
                </c:ext>
              </c:extLst>
            </c:dLbl>
            <c:dLbl>
              <c:idx val="2"/>
              <c:layout>
                <c:manualLayout>
                  <c:x val="-1.9840687408674208E-2"/>
                  <c:y val="1.0851611395401294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2D8-4056-9864-4D77197F1368}"/>
                </c:ext>
              </c:extLst>
            </c:dLbl>
            <c:dLbl>
              <c:idx val="3"/>
              <c:layout>
                <c:manualLayout>
                  <c:x val="-3.1290807394961546E-2"/>
                  <c:y val="1.0413535775722644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2D8-4056-9864-4D77197F1368}"/>
                </c:ext>
              </c:extLst>
            </c:dLbl>
            <c:dLbl>
              <c:idx val="4"/>
              <c:layout>
                <c:manualLayout>
                  <c:x val="4.1193392849907485E-3"/>
                  <c:y val="7.8536747863462032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2D8-4056-9864-4D77197F1368}"/>
                </c:ext>
              </c:extLst>
            </c:dLbl>
            <c:dLbl>
              <c:idx val="5"/>
              <c:layout>
                <c:manualLayout>
                  <c:x val="-1.34861766689146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2D8-4056-9864-4D77197F13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anchor="b" anchorCtr="0"/>
              <a:lstStyle/>
              <a:p>
                <a:pPr>
                  <a:defRPr sz="1400" b="1" cap="all" baseline="0">
                    <a:solidFill>
                      <a:srgbClr val="424242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Da</c:v>
                </c:pt>
                <c:pt idx="1">
                  <c:v>Ne još uvek, ali je u fazi formiranja</c:v>
                </c:pt>
                <c:pt idx="2">
                  <c:v>Ne</c:v>
                </c:pt>
                <c:pt idx="3">
                  <c:v>Ne zna</c:v>
                </c:pt>
              </c:strCache>
            </c:strRef>
          </c:cat>
          <c:val>
            <c:numRef>
              <c:f>Sheet1!$GL$2:$GL$6</c:f>
              <c:numCache>
                <c:formatCode>General</c:formatCode>
                <c:ptCount val="5"/>
                <c:pt idx="0">
                  <c:v>49.6</c:v>
                </c:pt>
                <c:pt idx="1">
                  <c:v>8.6999999999999993</c:v>
                </c:pt>
                <c:pt idx="2">
                  <c:v>35.700000000000003</c:v>
                </c:pt>
                <c:pt idx="3">
                  <c:v>6.1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E2D8-4056-9864-4D77197F136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35"/>
      </c:doughnutChart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416728736610627"/>
          <c:y val="1.2164959827906977E-3"/>
          <c:w val="0.52256033100029164"/>
          <c:h val="0.998783504017209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7681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0F96-4E64-9A88-3CE4F7EF1191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0F96-4E64-9A88-3CE4F7EF1191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0F96-4E64-9A88-3CE4F7EF1191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F96-4E64-9A88-3CE4F7EF1191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0F96-4E64-9A88-3CE4F7EF1191}"/>
              </c:ext>
            </c:extLst>
          </c:dPt>
          <c:dPt>
            <c:idx val="5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0F96-4E64-9A88-3CE4F7EF1191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0F96-4E64-9A88-3CE4F7EF1191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0F96-4E64-9A88-3CE4F7EF1191}"/>
              </c:ext>
            </c:extLst>
          </c:dPt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4 i više puta godišnje</c:v>
                </c:pt>
                <c:pt idx="1">
                  <c:v>2 do 3 puta godišnje</c:v>
                </c:pt>
                <c:pt idx="2">
                  <c:v>Jednom godišnje ili ređe</c:v>
                </c:pt>
                <c:pt idx="3">
                  <c:v>Ne zna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29.8</c:v>
                </c:pt>
                <c:pt idx="1">
                  <c:v>33.299999999999997</c:v>
                </c:pt>
                <c:pt idx="2">
                  <c:v>24.6</c:v>
                </c:pt>
                <c:pt idx="3">
                  <c:v>12.3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0F96-4E64-9A88-3CE4F7EF11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90114560"/>
        <c:axId val="290116352"/>
      </c:barChart>
      <c:catAx>
        <c:axId val="29011456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 cap="all" baseline="0"/>
            </a:pPr>
            <a:endParaRPr lang="en-US"/>
          </a:p>
        </c:txPr>
        <c:crossAx val="290116352"/>
        <c:crosses val="autoZero"/>
        <c:auto val="1"/>
        <c:lblAlgn val="ctr"/>
        <c:lblOffset val="100"/>
        <c:noMultiLvlLbl val="0"/>
      </c:catAx>
      <c:valAx>
        <c:axId val="290116352"/>
        <c:scaling>
          <c:orientation val="minMax"/>
          <c:max val="40"/>
          <c:min val="0"/>
        </c:scaling>
        <c:delete val="1"/>
        <c:axPos val="b"/>
        <c:numFmt formatCode="General" sourceLinked="1"/>
        <c:majorTickMark val="out"/>
        <c:minorTickMark val="none"/>
        <c:tickLblPos val="nextTo"/>
        <c:crossAx val="290114560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63217462215609"/>
          <c:y val="1.2165326102100387E-3"/>
          <c:w val="0.55367825377843904"/>
          <c:h val="0.998783504017209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9A7-4205-B632-B9685E67DB57}"/>
              </c:ext>
            </c:extLst>
          </c:dPt>
          <c:dPt>
            <c:idx val="6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693-4C9F-A045-B6204A629086}"/>
              </c:ext>
            </c:extLst>
          </c:dPt>
          <c:dPt>
            <c:idx val="8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D23-4850-AFAD-6EAEBF998314}"/>
              </c:ext>
            </c:extLst>
          </c:dPt>
          <c:dPt>
            <c:idx val="9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155E-49F3-9394-2234F93E6C75}"/>
              </c:ext>
            </c:extLst>
          </c:dPt>
          <c:dPt>
            <c:idx val="1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155E-49F3-9394-2234F93E6C75}"/>
              </c:ext>
            </c:extLst>
          </c:dPt>
          <c:dPt>
            <c:idx val="1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155E-49F3-9394-2234F93E6C75}"/>
              </c:ext>
            </c:extLst>
          </c:dPt>
          <c:dLbls>
            <c:dLbl>
              <c:idx val="0"/>
              <c:layout>
                <c:manualLayout>
                  <c:x val="1.5289787216724352E-3"/>
                  <c:y val="4.016041401080555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118-46FA-B11C-A85C5DF02AF0}"/>
                </c:ext>
              </c:extLst>
            </c:dLbl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Gradske/opštinske mere podsticaja privredi/poljoprivredi i zapošljavanju</c:v>
                </c:pt>
                <c:pt idx="1">
                  <c:v>Administrativne i komunalne takse i naknade</c:v>
                </c:pt>
                <c:pt idx="2">
                  <c:v>Plan budžeta i plan kapitalnih investicija</c:v>
                </c:pt>
                <c:pt idx="3">
                  <c:v>Cene i kvalitet komunalnih usluga</c:v>
                </c:pt>
                <c:pt idx="4">
                  <c:v>Prostorno - planska dokumentacija (urbanistički planovi koji se odnose na poslovne/industrijske zone)</c:v>
                </c:pt>
                <c:pt idx="5">
                  <c:v>Ne zna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75.400000000000006</c:v>
                </c:pt>
                <c:pt idx="1">
                  <c:v>54.4</c:v>
                </c:pt>
                <c:pt idx="2">
                  <c:v>54.4</c:v>
                </c:pt>
                <c:pt idx="3">
                  <c:v>47.4</c:v>
                </c:pt>
                <c:pt idx="4">
                  <c:v>35.1</c:v>
                </c:pt>
                <c:pt idx="5">
                  <c:v>12.3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47D-44B5-AAC5-02F356EE80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290161024"/>
        <c:axId val="290162560"/>
      </c:barChart>
      <c:catAx>
        <c:axId val="29016102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cap="all" baseline="0"/>
            </a:pPr>
            <a:endParaRPr lang="en-US"/>
          </a:p>
        </c:txPr>
        <c:crossAx val="290162560"/>
        <c:crosses val="autoZero"/>
        <c:auto val="1"/>
        <c:lblAlgn val="ctr"/>
        <c:lblOffset val="100"/>
        <c:noMultiLvlLbl val="0"/>
      </c:catAx>
      <c:valAx>
        <c:axId val="290162560"/>
        <c:scaling>
          <c:orientation val="minMax"/>
          <c:max val="90"/>
        </c:scaling>
        <c:delete val="1"/>
        <c:axPos val="b"/>
        <c:numFmt formatCode="General" sourceLinked="1"/>
        <c:majorTickMark val="out"/>
        <c:minorTickMark val="none"/>
        <c:tickLblPos val="nextTo"/>
        <c:crossAx val="290161024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53523014641988"/>
          <c:y val="0.10080575022573779"/>
          <c:w val="0.72954875024156962"/>
          <c:h val="0.8252181958941943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895-44F7-999C-6EBCC186387F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895-44F7-999C-6EBCC186387F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895-44F7-999C-6EBCC186387F}"/>
              </c:ext>
            </c:extLst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895-44F7-999C-6EBCC186387F}"/>
              </c:ext>
            </c:extLst>
          </c:dPt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895-44F7-999C-6EBCC186387F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895-44F7-999C-6EBCC186387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effectLst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57.9</c:v>
                </c:pt>
                <c:pt idx="1">
                  <c:v>8.8000000000000007</c:v>
                </c:pt>
                <c:pt idx="2">
                  <c:v>33.299999999999997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9895-44F7-999C-6EBCC186387F}"/>
            </c:ext>
          </c:extLst>
        </c:ser>
        <c:ser>
          <c:idx val="1"/>
          <c:order val="1"/>
          <c:tx>
            <c:v>Labels</c:v>
          </c:tx>
          <c:spPr>
            <a:noFill/>
            <a:ln>
              <a:noFill/>
            </a:ln>
          </c:spPr>
          <c:dLbls>
            <c:dLbl>
              <c:idx val="0"/>
              <c:layout>
                <c:manualLayout>
                  <c:x val="3.2559603348959712E-3"/>
                  <c:y val="-2.7787892341287652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895-44F7-999C-6EBCC186387F}"/>
                </c:ext>
              </c:extLst>
            </c:dLbl>
            <c:dLbl>
              <c:idx val="1"/>
              <c:layout>
                <c:manualLayout>
                  <c:x val="-4.1854932469670408E-3"/>
                  <c:y val="1.5943592307083938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895-44F7-999C-6EBCC186387F}"/>
                </c:ext>
              </c:extLst>
            </c:dLbl>
            <c:dLbl>
              <c:idx val="2"/>
              <c:layout>
                <c:manualLayout>
                  <c:x val="-3.1496774473610704E-2"/>
                  <c:y val="1.7754216106711507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895-44F7-999C-6EBCC186387F}"/>
                </c:ext>
              </c:extLst>
            </c:dLbl>
            <c:dLbl>
              <c:idx val="3"/>
              <c:layout>
                <c:manualLayout>
                  <c:x val="-8.7575520972508078E-2"/>
                  <c:y val="1.731621613542294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895-44F7-999C-6EBCC186387F}"/>
                </c:ext>
              </c:extLst>
            </c:dLbl>
            <c:dLbl>
              <c:idx val="4"/>
              <c:layout>
                <c:manualLayout>
                  <c:x val="4.1193392849907485E-3"/>
                  <c:y val="7.8536747863462032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895-44F7-999C-6EBCC186387F}"/>
                </c:ext>
              </c:extLst>
            </c:dLbl>
            <c:dLbl>
              <c:idx val="5"/>
              <c:layout>
                <c:manualLayout>
                  <c:x val="-1.34861766689146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9895-44F7-999C-6EBCC18638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anchor="b" anchorCtr="0"/>
              <a:lstStyle/>
              <a:p>
                <a:pPr>
                  <a:defRPr sz="1200" b="1" cap="all" baseline="0">
                    <a:solidFill>
                      <a:srgbClr val="424242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Sheet1!$GL$2:$GL$4</c:f>
              <c:numCache>
                <c:formatCode>General</c:formatCode>
                <c:ptCount val="3"/>
                <c:pt idx="0">
                  <c:v>57.9</c:v>
                </c:pt>
                <c:pt idx="1">
                  <c:v>8.8000000000000007</c:v>
                </c:pt>
                <c:pt idx="2">
                  <c:v>33.299999999999997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9895-44F7-999C-6EBCC186387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35"/>
      </c:doughnutChart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34875248830119"/>
          <c:y val="0.10199784163400497"/>
          <c:w val="0.768009132565315"/>
          <c:h val="0.8061782784008870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2D8-4056-9864-4D77197F1368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2D8-4056-9864-4D77197F1368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2D8-4056-9864-4D77197F1368}"/>
              </c:ext>
            </c:extLst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2D8-4056-9864-4D77197F1368}"/>
              </c:ext>
            </c:extLst>
          </c:dPt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2D8-4056-9864-4D77197F1368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E2D8-4056-9864-4D77197F136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effectLst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Da, redovno</c:v>
                </c:pt>
                <c:pt idx="1">
                  <c:v>Da, ali samo ponekad</c:v>
                </c:pt>
                <c:pt idx="2">
                  <c:v>Ne</c:v>
                </c:pt>
                <c:pt idx="3">
                  <c:v>Ne zna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64.900000000000006</c:v>
                </c:pt>
                <c:pt idx="1">
                  <c:v>17.5</c:v>
                </c:pt>
                <c:pt idx="2">
                  <c:v>14</c:v>
                </c:pt>
                <c:pt idx="3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E2D8-4056-9864-4D77197F1368}"/>
            </c:ext>
          </c:extLst>
        </c:ser>
        <c:ser>
          <c:idx val="1"/>
          <c:order val="1"/>
          <c:tx>
            <c:v>Labels</c:v>
          </c:tx>
          <c:spPr>
            <a:noFill/>
            <a:ln>
              <a:noFill/>
            </a:ln>
          </c:spPr>
          <c:dLbls>
            <c:dLbl>
              <c:idx val="0"/>
              <c:layout>
                <c:manualLayout>
                  <c:x val="3.0071522515840665E-2"/>
                  <c:y val="3.4996317664611261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D8-4056-9864-4D77197F1368}"/>
                </c:ext>
              </c:extLst>
            </c:dLbl>
            <c:dLbl>
              <c:idx val="1"/>
              <c:layout>
                <c:manualLayout>
                  <c:x val="-0.14101145637674001"/>
                  <c:y val="4.9358240957896368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5637673999668908"/>
                      <c:h val="0.1730847100194850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E2D8-4056-9864-4D77197F1368}"/>
                </c:ext>
              </c:extLst>
            </c:dLbl>
            <c:dLbl>
              <c:idx val="2"/>
              <c:layout>
                <c:manualLayout>
                  <c:x val="-1.9840687408674208E-2"/>
                  <c:y val="1.0851611395401294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2D8-4056-9864-4D77197F1368}"/>
                </c:ext>
              </c:extLst>
            </c:dLbl>
            <c:dLbl>
              <c:idx val="3"/>
              <c:layout>
                <c:manualLayout>
                  <c:x val="5.4283636700075315E-3"/>
                  <c:y val="-2.434547816759937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2D8-4056-9864-4D77197F1368}"/>
                </c:ext>
              </c:extLst>
            </c:dLbl>
            <c:dLbl>
              <c:idx val="4"/>
              <c:layout>
                <c:manualLayout>
                  <c:x val="4.1193392849907485E-3"/>
                  <c:y val="7.8536747863462032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2D8-4056-9864-4D77197F1368}"/>
                </c:ext>
              </c:extLst>
            </c:dLbl>
            <c:dLbl>
              <c:idx val="5"/>
              <c:layout>
                <c:manualLayout>
                  <c:x val="-1.34861766689146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2D8-4056-9864-4D77197F13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anchor="b" anchorCtr="0"/>
              <a:lstStyle/>
              <a:p>
                <a:pPr>
                  <a:defRPr sz="1200" b="1" cap="all" baseline="0">
                    <a:solidFill>
                      <a:srgbClr val="424242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Da, redovno</c:v>
                </c:pt>
                <c:pt idx="1">
                  <c:v>Da, ali samo ponekad</c:v>
                </c:pt>
                <c:pt idx="2">
                  <c:v>Ne</c:v>
                </c:pt>
                <c:pt idx="3">
                  <c:v>Ne zna</c:v>
                </c:pt>
              </c:strCache>
            </c:strRef>
          </c:cat>
          <c:val>
            <c:numRef>
              <c:f>Sheet1!$GL$2:$GL$6</c:f>
              <c:numCache>
                <c:formatCode>General</c:formatCode>
                <c:ptCount val="5"/>
                <c:pt idx="0">
                  <c:v>64.900000000000006</c:v>
                </c:pt>
                <c:pt idx="1">
                  <c:v>17.5</c:v>
                </c:pt>
                <c:pt idx="2">
                  <c:v>14</c:v>
                </c:pt>
                <c:pt idx="3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E2D8-4056-9864-4D77197F136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35"/>
      </c:doughnutChart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20345199371554"/>
          <c:y val="1.2165326102100387E-3"/>
          <c:w val="0.73079654800628446"/>
          <c:h val="0.998783504017209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681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5489-4D74-8146-057926BE31B5}"/>
              </c:ext>
            </c:extLst>
          </c:dPt>
          <c:dPt>
            <c:idx val="3"/>
            <c:invertIfNegative val="0"/>
            <c:bubble3D val="0"/>
            <c:spPr>
              <a:solidFill>
                <a:srgbClr val="007681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6AEE-4152-986F-5CACD6FC6845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489-4D74-8146-057926BE31B5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D326-4827-A256-66509AF6E13D}"/>
              </c:ext>
            </c:extLst>
          </c:dPt>
          <c:dPt>
            <c:idx val="6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693-4C9F-A045-B6204A629086}"/>
              </c:ext>
            </c:extLst>
          </c:dPt>
          <c:dPt>
            <c:idx val="8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D23-4850-AFAD-6EAEBF998314}"/>
              </c:ext>
            </c:extLst>
          </c:dPt>
          <c:dPt>
            <c:idx val="9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155E-49F3-9394-2234F93E6C75}"/>
              </c:ext>
            </c:extLst>
          </c:dPt>
          <c:dPt>
            <c:idx val="1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155E-49F3-9394-2234F93E6C75}"/>
              </c:ext>
            </c:extLst>
          </c:dPt>
          <c:dPt>
            <c:idx val="1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155E-49F3-9394-2234F93E6C75}"/>
              </c:ext>
            </c:extLst>
          </c:dPt>
          <c:dLbls>
            <c:numFmt formatCode="#&quot;%&quot;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Da, mesečno</c:v>
                </c:pt>
                <c:pt idx="1">
                  <c:v>Da, kvartalno</c:v>
                </c:pt>
                <c:pt idx="2">
                  <c:v>Da, polugodišnje</c:v>
                </c:pt>
                <c:pt idx="3">
                  <c:v>Da, za prethodnu godinu</c:v>
                </c:pt>
                <c:pt idx="4">
                  <c:v>Ne objavljuje</c:v>
                </c:pt>
                <c:pt idx="5">
                  <c:v>Ne zna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3.5</c:v>
                </c:pt>
                <c:pt idx="1">
                  <c:v>24.3</c:v>
                </c:pt>
                <c:pt idx="2">
                  <c:v>15.7</c:v>
                </c:pt>
                <c:pt idx="3">
                  <c:v>43.5</c:v>
                </c:pt>
                <c:pt idx="4">
                  <c:v>7</c:v>
                </c:pt>
                <c:pt idx="5">
                  <c:v>6.1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47D-44B5-AAC5-02F356EE80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52908416"/>
        <c:axId val="52909952"/>
      </c:barChart>
      <c:catAx>
        <c:axId val="5290841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52909952"/>
        <c:crosses val="autoZero"/>
        <c:auto val="1"/>
        <c:lblAlgn val="ctr"/>
        <c:lblOffset val="100"/>
        <c:noMultiLvlLbl val="0"/>
      </c:catAx>
      <c:valAx>
        <c:axId val="5290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>
            <a:noFill/>
          </a:ln>
        </c:spPr>
        <c:crossAx val="52908416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4190179812713"/>
          <c:y val="6.6721254436379034E-3"/>
          <c:w val="0.91862282136884743"/>
          <c:h val="0.9933279483651856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BDD-4245-80AF-FE832AFCD286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BDD-4245-80AF-FE832AFCD286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BDD-4245-80AF-FE832AFCD286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BDD-4245-80AF-FE832AFCD286}"/>
              </c:ext>
            </c:extLst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BDD-4245-80AF-FE832AFCD286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BDD-4245-80AF-FE832AFCD28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effectLst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39.1</c:v>
                </c:pt>
                <c:pt idx="1">
                  <c:v>33</c:v>
                </c:pt>
                <c:pt idx="2">
                  <c:v>27.8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FBDD-4245-80AF-FE832AFCD286}"/>
            </c:ext>
          </c:extLst>
        </c:ser>
        <c:ser>
          <c:idx val="1"/>
          <c:order val="1"/>
          <c:tx>
            <c:v>Labels</c:v>
          </c:tx>
          <c:spPr>
            <a:noFill/>
            <a:ln>
              <a:noFill/>
            </a:ln>
          </c:spPr>
          <c:dLbls>
            <c:dLbl>
              <c:idx val="0"/>
              <c:layout>
                <c:manualLayout>
                  <c:x val="-1.1614887536701838E-2"/>
                  <c:y val="-1.3988256331681647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BDD-4245-80AF-FE832AFCD286}"/>
                </c:ext>
              </c:extLst>
            </c:dLbl>
            <c:dLbl>
              <c:idx val="1"/>
              <c:layout>
                <c:manualLayout>
                  <c:x val="-2.5929505914543679E-2"/>
                  <c:y val="-1.328728811442487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BDD-4245-80AF-FE832AFCD286}"/>
                </c:ext>
              </c:extLst>
            </c:dLbl>
            <c:dLbl>
              <c:idx val="2"/>
              <c:layout>
                <c:manualLayout>
                  <c:x val="-3.1614659077953931E-2"/>
                  <c:y val="-3.197796908571788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529360868734547"/>
                      <c:h val="0.1590430725796156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FBDD-4245-80AF-FE832AFCD286}"/>
                </c:ext>
              </c:extLst>
            </c:dLbl>
            <c:dLbl>
              <c:idx val="3"/>
              <c:layout>
                <c:manualLayout>
                  <c:x val="-4.4504383007417402E-2"/>
                  <c:y val="-2.49006770909786E-17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BDD-4245-80AF-FE832AFCD286}"/>
                </c:ext>
              </c:extLst>
            </c:dLbl>
            <c:dLbl>
              <c:idx val="4"/>
              <c:layout>
                <c:manualLayout>
                  <c:x val="-6.8779501011463295E-2"/>
                  <c:y val="-1.0865875525406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BDD-4245-80AF-FE832AFCD286}"/>
                </c:ext>
              </c:extLst>
            </c:dLbl>
            <c:dLbl>
              <c:idx val="5"/>
              <c:layout>
                <c:manualLayout>
                  <c:x val="-1.34861766689146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BDD-4245-80AF-FE832AFCD2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anchor="b" anchorCtr="0"/>
              <a:lstStyle/>
              <a:p>
                <a:pPr>
                  <a:defRPr sz="1400" b="1" cap="all" baseline="0">
                    <a:solidFill>
                      <a:srgbClr val="424242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Sheet1!$GL$2:$GL$7</c:f>
              <c:numCache>
                <c:formatCode>General</c:formatCode>
                <c:ptCount val="6"/>
                <c:pt idx="0">
                  <c:v>39.1</c:v>
                </c:pt>
                <c:pt idx="1">
                  <c:v>33</c:v>
                </c:pt>
                <c:pt idx="2">
                  <c:v>27.8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FBDD-4245-80AF-FE832AFCD28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3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77202706295446"/>
          <c:y val="0"/>
          <c:w val="0.91862282136884743"/>
          <c:h val="0.9933279483651856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F74-4C68-A9E5-A3C92BAF5414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F74-4C68-A9E5-A3C92BAF5414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F74-4C68-A9E5-A3C92BAF5414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F74-4C68-A9E5-A3C92BAF5414}"/>
              </c:ext>
            </c:extLst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F74-4C68-A9E5-A3C92BAF5414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F74-4C68-A9E5-A3C92BAF541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effectLst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60</c:v>
                </c:pt>
                <c:pt idx="1">
                  <c:v>22.6</c:v>
                </c:pt>
                <c:pt idx="2">
                  <c:v>17.399999999999999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FF74-4C68-A9E5-A3C92BAF5414}"/>
            </c:ext>
          </c:extLst>
        </c:ser>
        <c:ser>
          <c:idx val="1"/>
          <c:order val="1"/>
          <c:tx>
            <c:v>Labels</c:v>
          </c:tx>
          <c:spPr>
            <a:noFill/>
            <a:ln>
              <a:noFill/>
            </a:ln>
          </c:spPr>
          <c:dLbls>
            <c:dLbl>
              <c:idx val="0"/>
              <c:layout>
                <c:manualLayout>
                  <c:x val="-1.1614887536701838E-2"/>
                  <c:y val="-1.3988256331681647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F74-4C68-A9E5-A3C92BAF5414}"/>
                </c:ext>
              </c:extLst>
            </c:dLbl>
            <c:dLbl>
              <c:idx val="1"/>
              <c:layout>
                <c:manualLayout>
                  <c:x val="1.2147062031701563E-2"/>
                  <c:y val="-1.609575741204121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F74-4C68-A9E5-A3C92BAF5414}"/>
                </c:ext>
              </c:extLst>
            </c:dLbl>
            <c:dLbl>
              <c:idx val="2"/>
              <c:layout>
                <c:manualLayout>
                  <c:x val="-2.8770123688014047E-2"/>
                  <c:y val="-4.4810922763470394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529360868734547"/>
                      <c:h val="0.1590430725796156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FF74-4C68-A9E5-A3C92BAF5414}"/>
                </c:ext>
              </c:extLst>
            </c:dLbl>
            <c:dLbl>
              <c:idx val="3"/>
              <c:layout>
                <c:manualLayout>
                  <c:x val="-4.4504383007417402E-2"/>
                  <c:y val="-2.49006770909786E-17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F74-4C68-A9E5-A3C92BAF5414}"/>
                </c:ext>
              </c:extLst>
            </c:dLbl>
            <c:dLbl>
              <c:idx val="4"/>
              <c:layout>
                <c:manualLayout>
                  <c:x val="-6.8779501011463295E-2"/>
                  <c:y val="-1.0865875525406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F74-4C68-A9E5-A3C92BAF5414}"/>
                </c:ext>
              </c:extLst>
            </c:dLbl>
            <c:dLbl>
              <c:idx val="5"/>
              <c:layout>
                <c:manualLayout>
                  <c:x val="-1.34861766689146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F74-4C68-A9E5-A3C92BAF54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anchor="b" anchorCtr="0"/>
              <a:lstStyle/>
              <a:p>
                <a:pPr>
                  <a:defRPr sz="1400" b="1" cap="all" baseline="0">
                    <a:solidFill>
                      <a:srgbClr val="424242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Sheet1!$GL$2:$GL$7</c:f>
              <c:numCache>
                <c:formatCode>General</c:formatCode>
                <c:ptCount val="6"/>
                <c:pt idx="0">
                  <c:v>60</c:v>
                </c:pt>
                <c:pt idx="1">
                  <c:v>22.6</c:v>
                </c:pt>
                <c:pt idx="2">
                  <c:v>17.399999999999999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FF74-4C68-A9E5-A3C92BAF541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3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14906005071753"/>
          <c:y val="0"/>
          <c:w val="0.45652272794549253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563-4033-A313-F4CD0F3D7D36}"/>
              </c:ext>
            </c:extLst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563-4033-A313-F4CD0F3D7D36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563-4033-A313-F4CD0F3D7D36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563-4033-A313-F4CD0F3D7D36}"/>
              </c:ext>
            </c:extLst>
          </c:dPt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563-4033-A313-F4CD0F3D7D36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6563-4033-A313-F4CD0F3D7D3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effectLst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Da, i radi 24 sata dnevno</c:v>
                </c:pt>
                <c:pt idx="1">
                  <c:v>Da, ali samo u radno vreme opštine, odnosno Javnog komunalnog preduzeća</c:v>
                </c:pt>
                <c:pt idx="2">
                  <c:v>Ne, ali je u izradi</c:v>
                </c:pt>
                <c:pt idx="3">
                  <c:v>Ne postoji</c:v>
                </c:pt>
                <c:pt idx="4">
                  <c:v>Ne zna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25.2</c:v>
                </c:pt>
                <c:pt idx="1">
                  <c:v>34.799999999999997</c:v>
                </c:pt>
                <c:pt idx="2">
                  <c:v>0.9</c:v>
                </c:pt>
                <c:pt idx="3">
                  <c:v>37.4</c:v>
                </c:pt>
                <c:pt idx="4">
                  <c:v>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6563-4033-A313-F4CD0F3D7D36}"/>
            </c:ext>
          </c:extLst>
        </c:ser>
        <c:ser>
          <c:idx val="1"/>
          <c:order val="1"/>
          <c:tx>
            <c:v>Labels</c:v>
          </c:tx>
          <c:spPr>
            <a:noFill/>
            <a:ln>
              <a:noFill/>
            </a:ln>
          </c:spPr>
          <c:dLbls>
            <c:dLbl>
              <c:idx val="0"/>
              <c:layout>
                <c:manualLayout>
                  <c:x val="0.11334529995258016"/>
                  <c:y val="-5.1517065330526787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8801438015427044"/>
                      <c:h val="6.990004558846542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6563-4033-A313-F4CD0F3D7D36}"/>
                </c:ext>
              </c:extLst>
            </c:dLbl>
            <c:dLbl>
              <c:idx val="1"/>
              <c:layout>
                <c:manualLayout>
                  <c:x val="0.19580024504406679"/>
                  <c:y val="-0.10855035484156307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8655415144166146"/>
                      <c:h val="0.2552393394435485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6563-4033-A313-F4CD0F3D7D36}"/>
                </c:ext>
              </c:extLst>
            </c:dLbl>
            <c:dLbl>
              <c:idx val="2"/>
              <c:layout>
                <c:manualLayout>
                  <c:x val="-6.076332357922213E-2"/>
                  <c:y val="-7.5010036266644892E-4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563-4033-A313-F4CD0F3D7D36}"/>
                </c:ext>
              </c:extLst>
            </c:dLbl>
            <c:dLbl>
              <c:idx val="3"/>
              <c:layout>
                <c:manualLayout>
                  <c:x val="-3.583294165270217E-2"/>
                  <c:y val="-8.38190886389461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6563-4033-A313-F4CD0F3D7D36}"/>
                </c:ext>
              </c:extLst>
            </c:dLbl>
            <c:dLbl>
              <c:idx val="4"/>
              <c:layout>
                <c:manualLayout>
                  <c:x val="-3.9934577903051405E-3"/>
                  <c:y val="-8.8452509747086166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563-4033-A313-F4CD0F3D7D36}"/>
                </c:ext>
              </c:extLst>
            </c:dLbl>
            <c:dLbl>
              <c:idx val="5"/>
              <c:layout>
                <c:manualLayout>
                  <c:x val="-1.34861766689146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6563-4033-A313-F4CD0F3D7D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anchor="b" anchorCtr="0"/>
              <a:lstStyle/>
              <a:p>
                <a:pPr>
                  <a:defRPr sz="1400" b="1" cap="all" baseline="0">
                    <a:solidFill>
                      <a:srgbClr val="424242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Da, i radi 24 sata dnevno</c:v>
                </c:pt>
                <c:pt idx="1">
                  <c:v>Da, ali samo u radno vreme opštine, odnosno Javnog komunalnog preduzeća</c:v>
                </c:pt>
                <c:pt idx="2">
                  <c:v>Ne, ali je u izradi</c:v>
                </c:pt>
                <c:pt idx="3">
                  <c:v>Ne postoji</c:v>
                </c:pt>
                <c:pt idx="4">
                  <c:v>Ne zna</c:v>
                </c:pt>
              </c:strCache>
            </c:strRef>
          </c:cat>
          <c:val>
            <c:numRef>
              <c:f>Sheet1!$GL$2:$GL$6</c:f>
              <c:numCache>
                <c:formatCode>General</c:formatCode>
                <c:ptCount val="5"/>
                <c:pt idx="0">
                  <c:v>25.2</c:v>
                </c:pt>
                <c:pt idx="1">
                  <c:v>34.799999999999997</c:v>
                </c:pt>
                <c:pt idx="2">
                  <c:v>0.9</c:v>
                </c:pt>
                <c:pt idx="3">
                  <c:v>37.4</c:v>
                </c:pt>
                <c:pt idx="4">
                  <c:v>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6563-4033-A313-F4CD0F3D7D3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3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416344528482364E-2"/>
          <c:y val="1.9379418603411244E-2"/>
          <c:w val="0.88679637759472796"/>
          <c:h val="0.899622182574714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1BB-4600-9263-A4F665D6EB46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1BB-4600-9263-A4F665D6EB46}"/>
              </c:ext>
            </c:extLst>
          </c:dPt>
          <c:dPt>
            <c:idx val="2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1BB-4600-9263-A4F665D6EB46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1BB-4600-9263-A4F665D6EB46}"/>
              </c:ext>
            </c:extLst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1BB-4600-9263-A4F665D6EB46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1BB-4600-9263-A4F665D6EB4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effectLst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72.2</c:v>
                </c:pt>
                <c:pt idx="1">
                  <c:v>22.6</c:v>
                </c:pt>
                <c:pt idx="2">
                  <c:v>5.2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11BB-4600-9263-A4F665D6EB46}"/>
            </c:ext>
          </c:extLst>
        </c:ser>
        <c:ser>
          <c:idx val="1"/>
          <c:order val="1"/>
          <c:tx>
            <c:v>Labels</c:v>
          </c:tx>
          <c:spPr>
            <a:noFill/>
            <a:ln>
              <a:noFill/>
            </a:ln>
          </c:spPr>
          <c:dLbls>
            <c:dLbl>
              <c:idx val="0"/>
              <c:layout>
                <c:manualLayout>
                  <c:x val="-1.3399488718787546E-2"/>
                  <c:y val="3.669125035140366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7077715182248674"/>
                      <c:h val="7.59987642573221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11BB-4600-9263-A4F665D6EB46}"/>
                </c:ext>
              </c:extLst>
            </c:dLbl>
            <c:dLbl>
              <c:idx val="1"/>
              <c:layout>
                <c:manualLayout>
                  <c:x val="-2.785548175268409E-2"/>
                  <c:y val="3.688171450015939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1BB-4600-9263-A4F665D6EB46}"/>
                </c:ext>
              </c:extLst>
            </c:dLbl>
            <c:dLbl>
              <c:idx val="2"/>
              <c:layout>
                <c:manualLayout>
                  <c:x val="4.4291647409262702E-3"/>
                  <c:y val="-1.0766335730724583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1BB-4600-9263-A4F665D6EB46}"/>
                </c:ext>
              </c:extLst>
            </c:dLbl>
            <c:dLbl>
              <c:idx val="3"/>
              <c:layout>
                <c:manualLayout>
                  <c:x val="-9.3356211033561926E-2"/>
                  <c:y val="1.123134447152544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1BB-4600-9263-A4F665D6EB46}"/>
                </c:ext>
              </c:extLst>
            </c:dLbl>
            <c:dLbl>
              <c:idx val="4"/>
              <c:layout>
                <c:manualLayout>
                  <c:x val="-6.8779501011463295E-2"/>
                  <c:y val="-1.0865875525406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1BB-4600-9263-A4F665D6EB46}"/>
                </c:ext>
              </c:extLst>
            </c:dLbl>
            <c:dLbl>
              <c:idx val="5"/>
              <c:layout>
                <c:manualLayout>
                  <c:x val="-1.34861766689146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11BB-4600-9263-A4F665D6EB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anchor="b" anchorCtr="0"/>
              <a:lstStyle/>
              <a:p>
                <a:pPr>
                  <a:defRPr sz="1400" b="1" cap="all" baseline="0">
                    <a:solidFill>
                      <a:srgbClr val="424242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Sheet1!$GL$2:$GL$4</c:f>
              <c:numCache>
                <c:formatCode>General</c:formatCode>
                <c:ptCount val="3"/>
                <c:pt idx="0">
                  <c:v>72.2</c:v>
                </c:pt>
                <c:pt idx="1">
                  <c:v>22.6</c:v>
                </c:pt>
                <c:pt idx="2">
                  <c:v>5.2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11BB-4600-9263-A4F665D6EB4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3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050727025169209"/>
          <c:y val="6.6721254436379034E-3"/>
          <c:w val="0.91862282136884743"/>
          <c:h val="0.99332794836518568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260"/>
        <c:holeSize val="3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126341230579919"/>
          <c:y val="0"/>
          <c:w val="0.57880241800870191"/>
          <c:h val="0.998783504017209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D5E6-4B1D-8386-BD8C8371C333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D5E6-4B1D-8386-BD8C8371C333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D5E6-4B1D-8386-BD8C8371C333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D5E6-4B1D-8386-BD8C8371C333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D5E6-4B1D-8386-BD8C8371C333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D5E6-4B1D-8386-BD8C8371C333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D5E6-4B1D-8386-BD8C8371C333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D5E6-4B1D-8386-BD8C8371C333}"/>
              </c:ext>
            </c:extLst>
          </c:dPt>
          <c:dPt>
            <c:idx val="9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6141-4F83-9A2F-7B96A417CE5F}"/>
              </c:ext>
            </c:extLst>
          </c:dPt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Podrška i savetovanje prilikom izrade biznis plana</c:v>
                </c:pt>
                <c:pt idx="1">
                  <c:v>Informacije o državnim ili opštinskim programima finansijske i tehničke podrške i/ili pomoći privrednicima</c:v>
                </c:pt>
                <c:pt idx="2">
                  <c:v>Trening, obuka i savetovanje za pokretanje poslovnih aktivnosti</c:v>
                </c:pt>
                <c:pt idx="3">
                  <c:v>Podrška u uspostavljanju kontakata i povezivanju sa republičkim institucijama</c:v>
                </c:pt>
                <c:pt idx="4">
                  <c:v>Priprema za investicione sajmove, konferencije i savetovanja</c:v>
                </c:pt>
                <c:pt idx="5">
                  <c:v>Podrška prilikom promocije proizvoda i/ili usluga</c:v>
                </c:pt>
                <c:pt idx="6">
                  <c:v>Obuke za pisanje projekata za konkurse nadležnih ministarstava i/ili EU fondove</c:v>
                </c:pt>
                <c:pt idx="7">
                  <c:v>Konsultacije i savetovanja u vezi sa izmenama lokalnih propisa i procedura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77.099999999999994</c:v>
                </c:pt>
                <c:pt idx="1">
                  <c:v>71.099999999999994</c:v>
                </c:pt>
                <c:pt idx="2">
                  <c:v>59</c:v>
                </c:pt>
                <c:pt idx="3">
                  <c:v>49.4</c:v>
                </c:pt>
                <c:pt idx="4">
                  <c:v>44.6</c:v>
                </c:pt>
                <c:pt idx="5">
                  <c:v>42.2</c:v>
                </c:pt>
                <c:pt idx="6">
                  <c:v>37.299999999999997</c:v>
                </c:pt>
                <c:pt idx="7">
                  <c:v>30.1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D5E6-4B1D-8386-BD8C8371C3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62537984"/>
        <c:axId val="262539520"/>
      </c:barChart>
      <c:catAx>
        <c:axId val="262537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en-US"/>
          </a:p>
        </c:txPr>
        <c:crossAx val="262539520"/>
        <c:crosses val="autoZero"/>
        <c:auto val="1"/>
        <c:lblAlgn val="ctr"/>
        <c:lblOffset val="100"/>
        <c:noMultiLvlLbl val="0"/>
      </c:catAx>
      <c:valAx>
        <c:axId val="262539520"/>
        <c:scaling>
          <c:orientation val="minMax"/>
          <c:max val="100"/>
          <c:min val="0"/>
        </c:scaling>
        <c:delete val="1"/>
        <c:axPos val="b"/>
        <c:numFmt formatCode="General" sourceLinked="1"/>
        <c:majorTickMark val="out"/>
        <c:minorTickMark val="none"/>
        <c:tickLblPos val="nextTo"/>
        <c:crossAx val="262537984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438933709367593"/>
          <c:y val="3.3792485946879752E-2"/>
          <c:w val="0.54838721639825816"/>
          <c:h val="0.938252507580253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2015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F2F7-49E9-90D0-5A29C266EFA2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F2F7-49E9-90D0-5A29C266EFA2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F2F7-49E9-90D0-5A29C266EFA2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2F7-49E9-90D0-5A29C266EFA2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F2F7-49E9-90D0-5A29C266EFA2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F2F7-49E9-90D0-5A29C266EFA2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F2F7-49E9-90D0-5A29C266EFA2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F2F7-49E9-90D0-5A29C266EFA2}"/>
              </c:ext>
            </c:extLst>
          </c:dPt>
          <c:dPt>
            <c:idx val="8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1858-4246-AF42-CC205FE74CEA}"/>
              </c:ext>
            </c:extLst>
          </c:dPt>
          <c:dPt>
            <c:idx val="9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EA94-49A2-AC87-1E389C782D6B}"/>
              </c:ext>
            </c:extLst>
          </c:dPt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Sheet1!$A$2:$A$9</c:f>
              <c:strCache>
                <c:ptCount val="8"/>
                <c:pt idx="0">
                  <c:v>Informisanje o postojećim konkursima i podršku privrednim društvima</c:v>
                </c:pt>
                <c:pt idx="1">
                  <c:v>Subvencije za ulaganja u poljoprivredu</c:v>
                </c:pt>
                <c:pt idx="2">
                  <c:v>Organizacija edukacija i programa obuka</c:v>
                </c:pt>
                <c:pt idx="3">
                  <c:v>Finansijska podrška za samozapošljavanje i preduzetništvo</c:v>
                </c:pt>
                <c:pt idx="4">
                  <c:v>Infrastrukturno opremanje lokacija za investitore</c:v>
                </c:pt>
                <c:pt idx="5">
                  <c:v>Organizacija zajedničkih nastupa na sajmovima</c:v>
                </c:pt>
                <c:pt idx="6">
                  <c:v>Obezbedjivanje zemljišta ili poslovnog prostora pod uslovima povoljnijim od tržišnih</c:v>
                </c:pt>
                <c:pt idx="7">
                  <c:v>Subvencionisane kamatne stope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64.3</c:v>
                </c:pt>
                <c:pt idx="1">
                  <c:v>63.5</c:v>
                </c:pt>
                <c:pt idx="2">
                  <c:v>48.7</c:v>
                </c:pt>
                <c:pt idx="3">
                  <c:v>52.2</c:v>
                </c:pt>
                <c:pt idx="4">
                  <c:v>47</c:v>
                </c:pt>
                <c:pt idx="5">
                  <c:v>47</c:v>
                </c:pt>
                <c:pt idx="6">
                  <c:v>36.5</c:v>
                </c:pt>
                <c:pt idx="7">
                  <c:v>21.7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2F7-49E9-90D0-5A29C266EF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2016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invertIfNegative val="0"/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Sheet1!$A$2:$A$9</c:f>
              <c:strCache>
                <c:ptCount val="8"/>
                <c:pt idx="0">
                  <c:v>Informisanje o postojećim konkursima i podršku privrednim društvima</c:v>
                </c:pt>
                <c:pt idx="1">
                  <c:v>Subvencije za ulaganja u poljoprivredu</c:v>
                </c:pt>
                <c:pt idx="2">
                  <c:v>Organizacija edukacija i programa obuka</c:v>
                </c:pt>
                <c:pt idx="3">
                  <c:v>Finansijska podrška za samozapošljavanje i preduzetništvo</c:v>
                </c:pt>
                <c:pt idx="4">
                  <c:v>Infrastrukturno opremanje lokacija za investitore</c:v>
                </c:pt>
                <c:pt idx="5">
                  <c:v>Organizacija zajedničkih nastupa na sajmovima</c:v>
                </c:pt>
                <c:pt idx="6">
                  <c:v>Obezbedjivanje zemljišta ili poslovnog prostora pod uslovima povoljnijim od tržišnih</c:v>
                </c:pt>
                <c:pt idx="7">
                  <c:v>Subvencionisane kamatne stope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67</c:v>
                </c:pt>
                <c:pt idx="1">
                  <c:v>66.099999999999994</c:v>
                </c:pt>
                <c:pt idx="2">
                  <c:v>55.7</c:v>
                </c:pt>
                <c:pt idx="3">
                  <c:v>51.3</c:v>
                </c:pt>
                <c:pt idx="4">
                  <c:v>46.1</c:v>
                </c:pt>
                <c:pt idx="5">
                  <c:v>47.8</c:v>
                </c:pt>
                <c:pt idx="6">
                  <c:v>34.799999999999997</c:v>
                </c:pt>
                <c:pt idx="7">
                  <c:v>25.2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84D1-471A-9D3D-4432952408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2017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invertIfNegative val="0"/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Sheet1!$A$2:$A$9</c:f>
              <c:strCache>
                <c:ptCount val="8"/>
                <c:pt idx="0">
                  <c:v>Informisanje o postojećim konkursima i podršku privrednim društvima</c:v>
                </c:pt>
                <c:pt idx="1">
                  <c:v>Subvencije za ulaganja u poljoprivredu</c:v>
                </c:pt>
                <c:pt idx="2">
                  <c:v>Organizacija edukacija i programa obuka</c:v>
                </c:pt>
                <c:pt idx="3">
                  <c:v>Finansijska podrška za samozapošljavanje i preduzetništvo</c:v>
                </c:pt>
                <c:pt idx="4">
                  <c:v>Infrastrukturno opremanje lokacija za investitore</c:v>
                </c:pt>
                <c:pt idx="5">
                  <c:v>Organizacija zajedničkih nastupa na sajmovima</c:v>
                </c:pt>
                <c:pt idx="6">
                  <c:v>Obezbedjivanje zemljišta ili poslovnog prostora pod uslovima povoljnijim od tržišnih</c:v>
                </c:pt>
                <c:pt idx="7">
                  <c:v>Subvencionisane kamatne stope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70</c:v>
                </c:pt>
                <c:pt idx="1">
                  <c:v>68</c:v>
                </c:pt>
                <c:pt idx="2">
                  <c:v>61</c:v>
                </c:pt>
                <c:pt idx="3">
                  <c:v>54.8</c:v>
                </c:pt>
                <c:pt idx="4">
                  <c:v>49.6</c:v>
                </c:pt>
                <c:pt idx="5">
                  <c:v>49.6</c:v>
                </c:pt>
                <c:pt idx="6">
                  <c:v>39.1</c:v>
                </c:pt>
                <c:pt idx="7">
                  <c:v>31.3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84D1-471A-9D3D-4432952408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262297472"/>
        <c:axId val="262299008"/>
      </c:barChart>
      <c:catAx>
        <c:axId val="26229747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262299008"/>
        <c:crosses val="autoZero"/>
        <c:auto val="1"/>
        <c:lblAlgn val="ctr"/>
        <c:lblOffset val="100"/>
        <c:noMultiLvlLbl val="0"/>
      </c:catAx>
      <c:valAx>
        <c:axId val="262299008"/>
        <c:scaling>
          <c:orientation val="minMax"/>
          <c:max val="80"/>
          <c:min val="0"/>
        </c:scaling>
        <c:delete val="1"/>
        <c:axPos val="b"/>
        <c:numFmt formatCode="General" sourceLinked="1"/>
        <c:majorTickMark val="out"/>
        <c:minorTickMark val="none"/>
        <c:tickLblPos val="nextTo"/>
        <c:crossAx val="262297472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84731016916995971"/>
          <c:y val="0.62167028932229151"/>
          <c:w val="0.11015151344777846"/>
          <c:h val="0.25850654913570675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129074133352217E-2"/>
          <c:y val="2.3526774916202978E-2"/>
          <c:w val="0.93335125001433683"/>
          <c:h val="0.9764732250837969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1BB-4600-9263-A4F665D6EB46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1BB-4600-9263-A4F665D6EB46}"/>
              </c:ext>
            </c:extLst>
          </c:dPt>
          <c:dPt>
            <c:idx val="2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1BB-4600-9263-A4F665D6EB46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1BB-4600-9263-A4F665D6EB46}"/>
              </c:ext>
            </c:extLst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1BB-4600-9263-A4F665D6EB46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1BB-4600-9263-A4F665D6EB4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effectLst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77.400000000000006</c:v>
                </c:pt>
                <c:pt idx="1">
                  <c:v>19.100000000000001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11BB-4600-9263-A4F665D6EB46}"/>
            </c:ext>
          </c:extLst>
        </c:ser>
        <c:ser>
          <c:idx val="1"/>
          <c:order val="1"/>
          <c:tx>
            <c:v>Labels</c:v>
          </c:tx>
          <c:spPr>
            <a:noFill/>
            <a:ln>
              <a:noFill/>
            </a:ln>
          </c:spPr>
          <c:dLbls>
            <c:dLbl>
              <c:idx val="0"/>
              <c:layout>
                <c:manualLayout>
                  <c:x val="4.3182981452858982E-2"/>
                  <c:y val="-3.163922799098661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0360576212240436"/>
                      <c:h val="7.59987642573221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11BB-4600-9263-A4F665D6EB46}"/>
                </c:ext>
              </c:extLst>
            </c:dLbl>
            <c:dLbl>
              <c:idx val="1"/>
              <c:layout>
                <c:manualLayout>
                  <c:x val="-3.8138395661603382E-2"/>
                  <c:y val="4.764183036130140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1BB-4600-9263-A4F665D6EB46}"/>
                </c:ext>
              </c:extLst>
            </c:dLbl>
            <c:dLbl>
              <c:idx val="2"/>
              <c:layout>
                <c:manualLayout>
                  <c:x val="7.3042274941585092E-3"/>
                  <c:y val="-8.5148919963258223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1BB-4600-9263-A4F665D6EB46}"/>
                </c:ext>
              </c:extLst>
            </c:dLbl>
            <c:dLbl>
              <c:idx val="3"/>
              <c:layout>
                <c:manualLayout>
                  <c:x val="-9.3356211033561926E-2"/>
                  <c:y val="1.123134447152544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1BB-4600-9263-A4F665D6EB46}"/>
                </c:ext>
              </c:extLst>
            </c:dLbl>
            <c:dLbl>
              <c:idx val="4"/>
              <c:layout>
                <c:manualLayout>
                  <c:x val="-6.8779501011463295E-2"/>
                  <c:y val="-1.0865875525406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1BB-4600-9263-A4F665D6EB46}"/>
                </c:ext>
              </c:extLst>
            </c:dLbl>
            <c:dLbl>
              <c:idx val="5"/>
              <c:layout>
                <c:manualLayout>
                  <c:x val="-1.34861766689146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11BB-4600-9263-A4F665D6EB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anchor="b" anchorCtr="0"/>
              <a:lstStyle/>
              <a:p>
                <a:pPr>
                  <a:defRPr sz="1400" b="1" cap="all" baseline="0">
                    <a:solidFill>
                      <a:srgbClr val="424242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Sheet1!$GL$2:$GL$4</c:f>
              <c:numCache>
                <c:formatCode>General</c:formatCode>
                <c:ptCount val="3"/>
                <c:pt idx="0">
                  <c:v>77.400000000000006</c:v>
                </c:pt>
                <c:pt idx="1">
                  <c:v>19.100000000000001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11BB-4600-9263-A4F665D6EB4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3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659083767118878"/>
          <c:y val="1.2164366343417393E-3"/>
          <c:w val="0.51575535437790676"/>
          <c:h val="0.998783504017209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D5E6-4B1D-8386-BD8C8371C33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5E6-4B1D-8386-BD8C8371C333}"/>
              </c:ext>
            </c:extLst>
          </c:dPt>
          <c:dPt>
            <c:idx val="2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5E6-4B1D-8386-BD8C8371C333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5E6-4B1D-8386-BD8C8371C333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5E6-4B1D-8386-BD8C8371C333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D5E6-4B1D-8386-BD8C8371C333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D5E6-4B1D-8386-BD8C8371C333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D5E6-4B1D-8386-BD8C8371C333}"/>
              </c:ext>
            </c:extLst>
          </c:dPt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Bilo bi veoma korisno</c:v>
                </c:pt>
                <c:pt idx="1">
                  <c:v>Bilo bi donekle korisno </c:v>
                </c:pt>
                <c:pt idx="2">
                  <c:v>Ne bi bilo previše korisno </c:v>
                </c:pt>
                <c:pt idx="3">
                  <c:v>Ne zna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67.400000000000006</c:v>
                </c:pt>
                <c:pt idx="1">
                  <c:v>28.1</c:v>
                </c:pt>
                <c:pt idx="2">
                  <c:v>3.4</c:v>
                </c:pt>
                <c:pt idx="3" formatCode="General">
                  <c:v>1.1000000000000001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D5E6-4B1D-8386-BD8C8371C3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205563392"/>
        <c:axId val="205591296"/>
      </c:barChart>
      <c:catAx>
        <c:axId val="20556339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cap="all" baseline="0"/>
            </a:pPr>
            <a:endParaRPr lang="en-US"/>
          </a:p>
        </c:txPr>
        <c:crossAx val="205591296"/>
        <c:crosses val="autoZero"/>
        <c:auto val="1"/>
        <c:lblAlgn val="ctr"/>
        <c:lblOffset val="100"/>
        <c:noMultiLvlLbl val="0"/>
      </c:catAx>
      <c:valAx>
        <c:axId val="205591296"/>
        <c:scaling>
          <c:orientation val="minMax"/>
          <c:max val="80"/>
          <c:min val="0"/>
        </c:scaling>
        <c:delete val="1"/>
        <c:axPos val="b"/>
        <c:numFmt formatCode="0" sourceLinked="1"/>
        <c:majorTickMark val="out"/>
        <c:minorTickMark val="none"/>
        <c:tickLblPos val="nextTo"/>
        <c:crossAx val="205563392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2259341806106618"/>
          <c:y val="4.2241045626872392E-2"/>
          <c:w val="0.4575379316251148"/>
          <c:h val="0.9548309870357114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Veoma važno</c:v>
                </c:pt>
              </c:strCache>
            </c:strRef>
          </c:tx>
          <c:spPr>
            <a:solidFill>
              <a:srgbClr val="007681"/>
            </a:solidFill>
            <a:ln>
              <a:noFill/>
            </a:ln>
            <a:effectLst/>
          </c:spPr>
          <c:invertIfNegative val="0"/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Efikasan sistem za izdavanje građevinskih dozvola</c:v>
                </c:pt>
                <c:pt idx="1">
                  <c:v>Adekvatna infrastruktura i pouzdane komunalne usluge</c:v>
                </c:pt>
                <c:pt idx="2">
                  <c:v>Strateški pristup lokalnom ekonomskom razvoju</c:v>
                </c:pt>
                <c:pt idx="3">
                  <c:v>Odeljenje specijalizovano za pružanje podrške privredi (Kancelarija za lokalni ekonomski razvoj - LER)</c:v>
                </c:pt>
                <c:pt idx="4">
                  <c:v>Podsticanje zapošljavanja i razvoj ljudskih resursa u skladu sa potrebama privrede</c:v>
                </c:pt>
                <c:pt idx="5">
                  <c:v>Pružanje podrške preduzetništvu i razvoju malih i srednjih preduzeća kroz definisani set mera i programa</c:v>
                </c:pt>
                <c:pt idx="6">
                  <c:v>Raspolaganje bazama podataka značajnih za privredu</c:v>
                </c:pt>
                <c:pt idx="7">
                  <c:v>Vođenje transparentne i podsticajne politike lokalnih taksi i nameta</c:v>
                </c:pt>
                <c:pt idx="8">
                  <c:v>Posedovanje relevantnih informacije o uslovima poslovanja na vebsajtu i promovisanje poslovnih mogućnosti</c:v>
                </c:pt>
                <c:pt idx="9">
                  <c:v>Sarađivanje i neposredno komuniciranje sa lokalnom privredom (Privredni savet)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92.2</c:v>
                </c:pt>
                <c:pt idx="1">
                  <c:v>91.3</c:v>
                </c:pt>
                <c:pt idx="2">
                  <c:v>87</c:v>
                </c:pt>
                <c:pt idx="3">
                  <c:v>86.1</c:v>
                </c:pt>
                <c:pt idx="4">
                  <c:v>84.3</c:v>
                </c:pt>
                <c:pt idx="5">
                  <c:v>81.7</c:v>
                </c:pt>
                <c:pt idx="6">
                  <c:v>76.5</c:v>
                </c:pt>
                <c:pt idx="7">
                  <c:v>73.900000000000006</c:v>
                </c:pt>
                <c:pt idx="8">
                  <c:v>72.2</c:v>
                </c:pt>
                <c:pt idx="9">
                  <c:v>70.400000000000006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C16-41F5-BE4A-A3BECDC4045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5"/>
        <c:axId val="264001024"/>
        <c:axId val="264012160"/>
      </c:barChart>
      <c:catAx>
        <c:axId val="26400102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012160"/>
        <c:crosses val="autoZero"/>
        <c:auto val="1"/>
        <c:lblAlgn val="ctr"/>
        <c:lblOffset val="100"/>
        <c:noMultiLvlLbl val="0"/>
      </c:catAx>
      <c:valAx>
        <c:axId val="264012160"/>
        <c:scaling>
          <c:orientation val="minMax"/>
        </c:scaling>
        <c:delete val="1"/>
        <c:axPos val="t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64001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ysClr val="window" lastClr="FFFFFF"/>
      </a:solidFill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12654587346224"/>
          <c:y val="1.2165326102100387E-3"/>
          <c:w val="0.5001921725435633"/>
          <c:h val="0.998783504017209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5489-4D74-8146-057926BE31B5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5489-4D74-8146-057926BE31B5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8693-4C9F-A045-B6204A629086}"/>
              </c:ext>
            </c:extLst>
          </c:dPt>
          <c:dPt>
            <c:idx val="7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AEB-4B86-8DF0-1511C69D7059}"/>
              </c:ext>
            </c:extLst>
          </c:dPt>
          <c:dPt>
            <c:idx val="8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D23-4850-AFAD-6EAEBF998314}"/>
              </c:ext>
            </c:extLst>
          </c:dPt>
          <c:dPt>
            <c:idx val="9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155E-49F3-9394-2234F93E6C75}"/>
              </c:ext>
            </c:extLst>
          </c:dPt>
          <c:dPt>
            <c:idx val="1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155E-49F3-9394-2234F93E6C75}"/>
              </c:ext>
            </c:extLst>
          </c:dPt>
          <c:dPt>
            <c:idx val="1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155E-49F3-9394-2234F93E6C75}"/>
              </c:ext>
            </c:extLst>
          </c:dPt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Web sajt lokalne samouprave (odeljak namenjen privredi)</c:v>
                </c:pt>
                <c:pt idx="1">
                  <c:v>Sajmovi</c:v>
                </c:pt>
                <c:pt idx="2">
                  <c:v>Investicione brošure</c:v>
                </c:pt>
                <c:pt idx="3">
                  <c:v>Saradnja/redovni sastanci sa RAS i RAV</c:v>
                </c:pt>
                <c:pt idx="4">
                  <c:v>Direktno targetiranje investitora</c:v>
                </c:pt>
                <c:pt idx="5">
                  <c:v>Investicione misije</c:v>
                </c:pt>
                <c:pt idx="6">
                  <c:v>Advertajzing/reklamne kampanje</c:v>
                </c:pt>
                <c:pt idx="7">
                  <c:v>Ostalo</c:v>
                </c:pt>
                <c:pt idx="8">
                  <c:v>Ništa od navedenog</c:v>
                </c:pt>
                <c:pt idx="9">
                  <c:v>Ne zna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67.8</c:v>
                </c:pt>
                <c:pt idx="1">
                  <c:v>64.3</c:v>
                </c:pt>
                <c:pt idx="2">
                  <c:v>59.1</c:v>
                </c:pt>
                <c:pt idx="3">
                  <c:v>37.4</c:v>
                </c:pt>
                <c:pt idx="4">
                  <c:v>35.700000000000003</c:v>
                </c:pt>
                <c:pt idx="5">
                  <c:v>15.7</c:v>
                </c:pt>
                <c:pt idx="6">
                  <c:v>5.2</c:v>
                </c:pt>
                <c:pt idx="7">
                  <c:v>7</c:v>
                </c:pt>
                <c:pt idx="8">
                  <c:v>2.6</c:v>
                </c:pt>
                <c:pt idx="9">
                  <c:v>0.9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47D-44B5-AAC5-02F356EE80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264248704"/>
        <c:axId val="264250496"/>
      </c:barChart>
      <c:catAx>
        <c:axId val="26424870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50" cap="all" baseline="0"/>
            </a:pPr>
            <a:endParaRPr lang="en-US"/>
          </a:p>
        </c:txPr>
        <c:crossAx val="264250496"/>
        <c:crosses val="autoZero"/>
        <c:auto val="1"/>
        <c:lblAlgn val="ctr"/>
        <c:lblOffset val="100"/>
        <c:noMultiLvlLbl val="0"/>
      </c:catAx>
      <c:valAx>
        <c:axId val="26425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>
            <a:noFill/>
          </a:ln>
        </c:spPr>
        <c:crossAx val="264248704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628174383082218E-2"/>
          <c:y val="0"/>
          <c:w val="0.82255982617179091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91C-479B-BB68-08D7F4B58F89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91C-479B-BB68-08D7F4B58F89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91C-479B-BB68-08D7F4B58F89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91C-479B-BB68-08D7F4B58F89}"/>
              </c:ext>
            </c:extLst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91C-479B-BB68-08D7F4B58F89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291C-479B-BB68-08D7F4B58F8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effectLst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57.4</c:v>
                </c:pt>
                <c:pt idx="1">
                  <c:v>40.9</c:v>
                </c:pt>
                <c:pt idx="2">
                  <c:v>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291C-479B-BB68-08D7F4B58F89}"/>
            </c:ext>
          </c:extLst>
        </c:ser>
        <c:ser>
          <c:idx val="1"/>
          <c:order val="1"/>
          <c:tx>
            <c:v>Labels</c:v>
          </c:tx>
          <c:spPr>
            <a:noFill/>
            <a:ln>
              <a:noFill/>
            </a:ln>
          </c:spPr>
          <c:dLbls>
            <c:dLbl>
              <c:idx val="0"/>
              <c:layout>
                <c:manualLayout>
                  <c:x val="6.5440416164504033E-3"/>
                  <c:y val="5.072396480019998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7077715182248674"/>
                      <c:h val="7.59987642573221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291C-479B-BB68-08D7F4B58F89}"/>
                </c:ext>
              </c:extLst>
            </c:dLbl>
            <c:dLbl>
              <c:idx val="1"/>
              <c:layout>
                <c:manualLayout>
                  <c:x val="-2.2872170729766449E-2"/>
                  <c:y val="1.3947796946725037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91C-479B-BB68-08D7F4B58F89}"/>
                </c:ext>
              </c:extLst>
            </c:dLbl>
            <c:dLbl>
              <c:idx val="2"/>
              <c:layout>
                <c:manualLayout>
                  <c:x val="1.1977375214238587E-3"/>
                  <c:y val="-8.5148919963257876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91C-479B-BB68-08D7F4B58F89}"/>
                </c:ext>
              </c:extLst>
            </c:dLbl>
            <c:dLbl>
              <c:idx val="3"/>
              <c:layout>
                <c:manualLayout>
                  <c:x val="-9.3356211033561926E-2"/>
                  <c:y val="1.123134447152544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91C-479B-BB68-08D7F4B58F89}"/>
                </c:ext>
              </c:extLst>
            </c:dLbl>
            <c:dLbl>
              <c:idx val="4"/>
              <c:layout>
                <c:manualLayout>
                  <c:x val="-6.8779501011463295E-2"/>
                  <c:y val="-1.0865875525406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91C-479B-BB68-08D7F4B58F89}"/>
                </c:ext>
              </c:extLst>
            </c:dLbl>
            <c:dLbl>
              <c:idx val="5"/>
              <c:layout>
                <c:manualLayout>
                  <c:x val="-1.34861766689146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291C-479B-BB68-08D7F4B58F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anchor="b" anchorCtr="0"/>
              <a:lstStyle/>
              <a:p>
                <a:pPr>
                  <a:defRPr sz="1400" b="1" cap="all" baseline="0">
                    <a:solidFill>
                      <a:srgbClr val="424242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Sheet1!$GL$2:$GL$4</c:f>
              <c:numCache>
                <c:formatCode>General</c:formatCode>
                <c:ptCount val="3"/>
                <c:pt idx="0">
                  <c:v>57.4</c:v>
                </c:pt>
                <c:pt idx="1">
                  <c:v>40.9</c:v>
                </c:pt>
                <c:pt idx="2">
                  <c:v>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291C-479B-BB68-08D7F4B58F8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3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050727025169209"/>
          <c:y val="6.6721254436379034E-3"/>
          <c:w val="0.91862282136884743"/>
          <c:h val="0.99332794836518568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260"/>
        <c:holeSize val="3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120086288451894"/>
          <c:y val="1.2164959827906977E-3"/>
          <c:w val="0.48879913711548101"/>
          <c:h val="0.998783504017209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D5E6-4B1D-8386-BD8C8371C333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D5E6-4B1D-8386-BD8C8371C333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D5E6-4B1D-8386-BD8C8371C333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D5E6-4B1D-8386-BD8C8371C333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D5E6-4B1D-8386-BD8C8371C333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D5E6-4B1D-8386-BD8C8371C333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D5E6-4B1D-8386-BD8C8371C333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D5E6-4B1D-8386-BD8C8371C333}"/>
              </c:ext>
            </c:extLst>
          </c:dPt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Mesec dana ili manje</c:v>
                </c:pt>
                <c:pt idx="1">
                  <c:v>Između mesec dana i tri meseca</c:v>
                </c:pt>
                <c:pt idx="2">
                  <c:v>Između tri i šest meseci</c:v>
                </c:pt>
                <c:pt idx="3">
                  <c:v>Između šest meseci i godinu dana </c:v>
                </c:pt>
                <c:pt idx="4">
                  <c:v>Više od godinu dana</c:v>
                </c:pt>
                <c:pt idx="5">
                  <c:v>Ne zna</c:v>
                </c:pt>
              </c:strCache>
            </c:strRef>
          </c:cat>
          <c:val>
            <c:numRef>
              <c:f>Sheet1!$B$2:$B$7</c:f>
              <c:numCache>
                <c:formatCode>0</c:formatCode>
                <c:ptCount val="6"/>
                <c:pt idx="0">
                  <c:v>24.2</c:v>
                </c:pt>
                <c:pt idx="1">
                  <c:v>19.7</c:v>
                </c:pt>
                <c:pt idx="2">
                  <c:v>15.2</c:v>
                </c:pt>
                <c:pt idx="3" formatCode="General">
                  <c:v>21.2</c:v>
                </c:pt>
                <c:pt idx="4" formatCode="General">
                  <c:v>18.2</c:v>
                </c:pt>
                <c:pt idx="5" formatCode="General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D5E6-4B1D-8386-BD8C8371C3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04274688"/>
        <c:axId val="205632256"/>
      </c:barChart>
      <c:catAx>
        <c:axId val="20427468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  <a:endParaRPr lang="en-US"/>
          </a:p>
        </c:txPr>
        <c:crossAx val="205632256"/>
        <c:crosses val="autoZero"/>
        <c:auto val="1"/>
        <c:lblAlgn val="ctr"/>
        <c:lblOffset val="100"/>
        <c:noMultiLvlLbl val="0"/>
      </c:catAx>
      <c:valAx>
        <c:axId val="205632256"/>
        <c:scaling>
          <c:orientation val="minMax"/>
          <c:max val="40"/>
          <c:min val="0"/>
        </c:scaling>
        <c:delete val="1"/>
        <c:axPos val="b"/>
        <c:numFmt formatCode="0" sourceLinked="1"/>
        <c:majorTickMark val="out"/>
        <c:minorTickMark val="none"/>
        <c:tickLblPos val="nextTo"/>
        <c:crossAx val="204274688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6476032603967"/>
          <c:y val="1.216558698254068E-3"/>
          <c:w val="0.7785483368848598"/>
          <c:h val="0.998783504017209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C2DA-4350-93E5-A38D347EA7AC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C2DA-4350-93E5-A38D347EA7AC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C2DA-4350-93E5-A38D347EA7AC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C2DA-4350-93E5-A38D347EA7AC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C2DA-4350-93E5-A38D347EA7AC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C2DA-4350-93E5-A38D347EA7AC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C2DA-4350-93E5-A38D347EA7AC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C2DA-4350-93E5-A38D347EA7AC}"/>
              </c:ext>
            </c:extLst>
          </c:dPt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Četiri i više pisama</c:v>
                </c:pt>
                <c:pt idx="1">
                  <c:v>Jedno do tri pisma</c:v>
                </c:pt>
                <c:pt idx="2">
                  <c:v>Nijedno pismo </c:v>
                </c:pt>
                <c:pt idx="3">
                  <c:v>Ne zna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23.5</c:v>
                </c:pt>
                <c:pt idx="1">
                  <c:v>30.4</c:v>
                </c:pt>
                <c:pt idx="2">
                  <c:v>7.8</c:v>
                </c:pt>
                <c:pt idx="3">
                  <c:v>38.299999999999997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2DA-4350-93E5-A38D347EA7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2016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invertIfNegative val="0"/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Četiri i više pisama</c:v>
                </c:pt>
                <c:pt idx="1">
                  <c:v>Jedno do tri pisma</c:v>
                </c:pt>
                <c:pt idx="2">
                  <c:v>Nijedno pismo </c:v>
                </c:pt>
                <c:pt idx="3">
                  <c:v>Ne zna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</c:v>
                </c:pt>
                <c:pt idx="1">
                  <c:v>25</c:v>
                </c:pt>
                <c:pt idx="2">
                  <c:v>10</c:v>
                </c:pt>
                <c:pt idx="3">
                  <c:v>34.799999999999997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1072-4B4E-8399-6162AB1AC3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2017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invertIfNegative val="0"/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Četiri i više pisama</c:v>
                </c:pt>
                <c:pt idx="1">
                  <c:v>Jedno do tri pisma</c:v>
                </c:pt>
                <c:pt idx="2">
                  <c:v>Nijedno pismo </c:v>
                </c:pt>
                <c:pt idx="3">
                  <c:v>Ne zna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36</c:v>
                </c:pt>
                <c:pt idx="1">
                  <c:v>32</c:v>
                </c:pt>
                <c:pt idx="2">
                  <c:v>4</c:v>
                </c:pt>
                <c:pt idx="3">
                  <c:v>28.7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1072-4B4E-8399-6162AB1AC3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264819840"/>
        <c:axId val="264821376"/>
      </c:barChart>
      <c:catAx>
        <c:axId val="26481984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 b="0" cap="all" baseline="0"/>
            </a:pPr>
            <a:endParaRPr lang="en-US"/>
          </a:p>
        </c:txPr>
        <c:crossAx val="264821376"/>
        <c:crosses val="autoZero"/>
        <c:auto val="1"/>
        <c:lblAlgn val="ctr"/>
        <c:lblOffset val="100"/>
        <c:noMultiLvlLbl val="0"/>
      </c:catAx>
      <c:valAx>
        <c:axId val="264821376"/>
        <c:scaling>
          <c:orientation val="minMax"/>
          <c:max val="50"/>
          <c:min val="0"/>
        </c:scaling>
        <c:delete val="1"/>
        <c:axPos val="b"/>
        <c:numFmt formatCode="General" sourceLinked="1"/>
        <c:majorTickMark val="out"/>
        <c:minorTickMark val="none"/>
        <c:tickLblPos val="nextTo"/>
        <c:crossAx val="264819840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84626350430784958"/>
          <c:y val="0.26730166468229788"/>
          <c:w val="0.14415567302890286"/>
          <c:h val="0.3979278189755657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290641857739765"/>
          <c:y val="1.2164959827906977E-3"/>
          <c:w val="0.62622926552721248"/>
          <c:h val="0.998783504017209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D5E6-4B1D-8386-BD8C8371C333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D5E6-4B1D-8386-BD8C8371C333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D5E6-4B1D-8386-BD8C8371C333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D5E6-4B1D-8386-BD8C8371C333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D5E6-4B1D-8386-BD8C8371C333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D5E6-4B1D-8386-BD8C8371C333}"/>
              </c:ext>
            </c:extLst>
          </c:dPt>
          <c:dPt>
            <c:idx val="6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5E6-4B1D-8386-BD8C8371C333}"/>
              </c:ext>
            </c:extLst>
          </c:dPt>
          <c:dPt>
            <c:idx val="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D5E6-4B1D-8386-BD8C8371C333}"/>
              </c:ext>
            </c:extLst>
          </c:dPt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Voda</c:v>
                </c:pt>
                <c:pt idx="1">
                  <c:v>Saobraćajna infrastruktura - putevi</c:v>
                </c:pt>
                <c:pt idx="2">
                  <c:v>Kanalizacija</c:v>
                </c:pt>
                <c:pt idx="3">
                  <c:v>Telekomunikacije</c:v>
                </c:pt>
                <c:pt idx="4">
                  <c:v>Gas</c:v>
                </c:pt>
                <c:pt idx="5">
                  <c:v>Toplovod</c:v>
                </c:pt>
                <c:pt idx="6">
                  <c:v>Ništa od navedenog</c:v>
                </c:pt>
                <c:pt idx="7">
                  <c:v>Ne zna</c:v>
                </c:pt>
              </c:strCache>
            </c:strRef>
          </c:cat>
          <c:val>
            <c:numRef>
              <c:f>Sheet1!$B$2:$B$9</c:f>
              <c:numCache>
                <c:formatCode>0</c:formatCode>
                <c:ptCount val="8"/>
                <c:pt idx="0">
                  <c:v>82.6</c:v>
                </c:pt>
                <c:pt idx="1">
                  <c:v>79.099999999999994</c:v>
                </c:pt>
                <c:pt idx="2">
                  <c:v>71.3</c:v>
                </c:pt>
                <c:pt idx="3" formatCode="General">
                  <c:v>66.099999999999994</c:v>
                </c:pt>
                <c:pt idx="4" formatCode="General">
                  <c:v>37.4</c:v>
                </c:pt>
                <c:pt idx="5" formatCode="General">
                  <c:v>13.9</c:v>
                </c:pt>
                <c:pt idx="6" formatCode="General">
                  <c:v>10.4</c:v>
                </c:pt>
                <c:pt idx="7" formatCode="General">
                  <c:v>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D5E6-4B1D-8386-BD8C8371C3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264599808"/>
        <c:axId val="264601600"/>
      </c:barChart>
      <c:catAx>
        <c:axId val="26459980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 anchor="t" anchorCtr="0"/>
          <a:lstStyle/>
          <a:p>
            <a:pPr>
              <a:defRPr sz="1200" cap="all" baseline="0"/>
            </a:pPr>
            <a:endParaRPr lang="en-US"/>
          </a:p>
        </c:txPr>
        <c:crossAx val="264601600"/>
        <c:crosses val="autoZero"/>
        <c:auto val="1"/>
        <c:lblAlgn val="ctr"/>
        <c:lblOffset val="100"/>
        <c:noMultiLvlLbl val="0"/>
      </c:catAx>
      <c:valAx>
        <c:axId val="264601600"/>
        <c:scaling>
          <c:orientation val="minMax"/>
          <c:max val="100"/>
          <c:min val="0"/>
        </c:scaling>
        <c:delete val="1"/>
        <c:axPos val="b"/>
        <c:numFmt formatCode="0" sourceLinked="1"/>
        <c:majorTickMark val="out"/>
        <c:minorTickMark val="none"/>
        <c:tickLblPos val="nextTo"/>
        <c:crossAx val="264599808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890716136139028E-2"/>
          <c:y val="0"/>
          <c:w val="0.89821934699056494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1BB-4600-9263-A4F665D6EB46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1BB-4600-9263-A4F665D6EB46}"/>
              </c:ext>
            </c:extLst>
          </c:dPt>
          <c:dPt>
            <c:idx val="2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1BB-4600-9263-A4F665D6EB46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1BB-4600-9263-A4F665D6EB46}"/>
              </c:ext>
            </c:extLst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1BB-4600-9263-A4F665D6EB46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1BB-4600-9263-A4F665D6EB4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effectLst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83.5</c:v>
                </c:pt>
                <c:pt idx="1">
                  <c:v>13.9</c:v>
                </c:pt>
                <c:pt idx="2">
                  <c:v>2.6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11BB-4600-9263-A4F665D6EB46}"/>
            </c:ext>
          </c:extLst>
        </c:ser>
        <c:ser>
          <c:idx val="1"/>
          <c:order val="1"/>
          <c:tx>
            <c:v>Labels</c:v>
          </c:tx>
          <c:spPr>
            <a:noFill/>
            <a:ln>
              <a:noFill/>
            </a:ln>
          </c:spPr>
          <c:dLbls>
            <c:dLbl>
              <c:idx val="0"/>
              <c:layout>
                <c:manualLayout>
                  <c:x val="9.5972866028176725E-3"/>
                  <c:y val="2.0549528165617818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0360576212240436"/>
                      <c:h val="7.59987642573221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11BB-4600-9263-A4F665D6EB46}"/>
                </c:ext>
              </c:extLst>
            </c:dLbl>
            <c:dLbl>
              <c:idx val="1"/>
              <c:layout>
                <c:manualLayout>
                  <c:x val="-2.5925415716133861E-2"/>
                  <c:y val="2.7164524751996243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1BB-4600-9263-A4F665D6EB46}"/>
                </c:ext>
              </c:extLst>
            </c:dLbl>
            <c:dLbl>
              <c:idx val="2"/>
              <c:layout>
                <c:manualLayout>
                  <c:x val="4.2509825077911281E-3"/>
                  <c:y val="-1.225867348683427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1BB-4600-9263-A4F665D6EB46}"/>
                </c:ext>
              </c:extLst>
            </c:dLbl>
            <c:dLbl>
              <c:idx val="3"/>
              <c:layout>
                <c:manualLayout>
                  <c:x val="-9.3356211033561926E-2"/>
                  <c:y val="1.123134447152544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1BB-4600-9263-A4F665D6EB46}"/>
                </c:ext>
              </c:extLst>
            </c:dLbl>
            <c:dLbl>
              <c:idx val="4"/>
              <c:layout>
                <c:manualLayout>
                  <c:x val="-6.8779501011463295E-2"/>
                  <c:y val="-1.0865875525406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1BB-4600-9263-A4F665D6EB46}"/>
                </c:ext>
              </c:extLst>
            </c:dLbl>
            <c:dLbl>
              <c:idx val="5"/>
              <c:layout>
                <c:manualLayout>
                  <c:x val="-1.34861766689146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11BB-4600-9263-A4F665D6EB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anchor="b" anchorCtr="0"/>
              <a:lstStyle/>
              <a:p>
                <a:pPr>
                  <a:defRPr sz="1400" b="1" cap="all" baseline="0">
                    <a:solidFill>
                      <a:srgbClr val="424242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Sheet1!$GL$2:$GL$4</c:f>
              <c:numCache>
                <c:formatCode>General</c:formatCode>
                <c:ptCount val="3"/>
                <c:pt idx="0">
                  <c:v>83.5</c:v>
                </c:pt>
                <c:pt idx="1">
                  <c:v>13.9</c:v>
                </c:pt>
                <c:pt idx="2">
                  <c:v>2.6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11BB-4600-9263-A4F665D6EB4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3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183852018497691"/>
          <c:y val="1.2164366343417393E-3"/>
          <c:w val="0.7774534433195851"/>
          <c:h val="0.998783504017209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AAA0-4F0D-B963-99E485AD698C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AAA0-4F0D-B963-99E485AD698C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AAA0-4F0D-B963-99E485AD698C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AA0-4F0D-B963-99E485AD698C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AAA0-4F0D-B963-99E485AD698C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AAA0-4F0D-B963-99E485AD698C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AAA0-4F0D-B963-99E485AD698C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AAA0-4F0D-B963-99E485AD698C}"/>
              </c:ext>
            </c:extLst>
          </c:dPt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Preko 10 investicija</c:v>
                </c:pt>
                <c:pt idx="1">
                  <c:v>4 do 10 investicija</c:v>
                </c:pt>
                <c:pt idx="2">
                  <c:v>Do tri investicije</c:v>
                </c:pt>
                <c:pt idx="3">
                  <c:v>Nijedna investicija</c:v>
                </c:pt>
                <c:pt idx="4">
                  <c:v>Ne zna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13</c:v>
                </c:pt>
                <c:pt idx="1">
                  <c:v>20</c:v>
                </c:pt>
                <c:pt idx="2">
                  <c:v>23.5</c:v>
                </c:pt>
                <c:pt idx="3">
                  <c:v>10.4</c:v>
                </c:pt>
                <c:pt idx="4">
                  <c:v>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AAA0-4F0D-B963-99E485AD69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264734592"/>
        <c:axId val="264736128"/>
      </c:barChart>
      <c:catAx>
        <c:axId val="26473459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 cap="all" baseline="0"/>
            </a:pPr>
            <a:endParaRPr lang="en-US"/>
          </a:p>
        </c:txPr>
        <c:crossAx val="264736128"/>
        <c:crosses val="autoZero"/>
        <c:auto val="1"/>
        <c:lblAlgn val="ctr"/>
        <c:lblOffset val="100"/>
        <c:noMultiLvlLbl val="0"/>
      </c:catAx>
      <c:valAx>
        <c:axId val="264736128"/>
        <c:scaling>
          <c:orientation val="minMax"/>
          <c:max val="40"/>
          <c:min val="0"/>
        </c:scaling>
        <c:delete val="1"/>
        <c:axPos val="b"/>
        <c:numFmt formatCode="General" sourceLinked="1"/>
        <c:majorTickMark val="out"/>
        <c:minorTickMark val="none"/>
        <c:tickLblPos val="nextTo"/>
        <c:crossAx val="264734592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98960539332693"/>
          <c:y val="0"/>
          <c:w val="0.82366655819351431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61F-4BA7-8F02-7DFAFF0DCC61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61F-4BA7-8F02-7DFAFF0DCC61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61F-4BA7-8F02-7DFAFF0DCC61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61F-4BA7-8F02-7DFAFF0DCC61}"/>
              </c:ext>
            </c:extLst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61F-4BA7-8F02-7DFAFF0DCC61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661F-4BA7-8F02-7DFAFF0DCC6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effectLst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46.1</c:v>
                </c:pt>
                <c:pt idx="1">
                  <c:v>47</c:v>
                </c:pt>
                <c:pt idx="2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661F-4BA7-8F02-7DFAFF0DCC61}"/>
            </c:ext>
          </c:extLst>
        </c:ser>
        <c:ser>
          <c:idx val="1"/>
          <c:order val="1"/>
          <c:tx>
            <c:v>Labels</c:v>
          </c:tx>
          <c:spPr>
            <a:noFill/>
            <a:ln>
              <a:noFill/>
            </a:ln>
          </c:spPr>
          <c:dLbls>
            <c:dLbl>
              <c:idx val="0"/>
              <c:layout>
                <c:manualLayout>
                  <c:x val="8.0706641096339824E-3"/>
                  <c:y val="1.3286002502143094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61F-4BA7-8F02-7DFAFF0DCC61}"/>
                </c:ext>
              </c:extLst>
            </c:dLbl>
            <c:dLbl>
              <c:idx val="1"/>
              <c:layout>
                <c:manualLayout>
                  <c:x val="-3.4297317303556771E-2"/>
                  <c:y val="2.716747261143793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1349272233814137"/>
                      <c:h val="4.443868629233568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661F-4BA7-8F02-7DFAFF0DCC61}"/>
                </c:ext>
              </c:extLst>
            </c:dLbl>
            <c:dLbl>
              <c:idx val="2"/>
              <c:layout>
                <c:manualLayout>
                  <c:x val="-1.8555074649435786E-3"/>
                  <c:y val="-1.225867348683427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61F-4BA7-8F02-7DFAFF0DCC61}"/>
                </c:ext>
              </c:extLst>
            </c:dLbl>
            <c:dLbl>
              <c:idx val="3"/>
              <c:layout>
                <c:manualLayout>
                  <c:x val="-7.5036741115357602E-2"/>
                  <c:y val="3.7437814905084822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661F-4BA7-8F02-7DFAFF0DCC61}"/>
                </c:ext>
              </c:extLst>
            </c:dLbl>
            <c:dLbl>
              <c:idx val="4"/>
              <c:layout>
                <c:manualLayout>
                  <c:x val="-6.2673022224498193E-2"/>
                  <c:y val="4.1093160612352946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61F-4BA7-8F02-7DFAFF0DCC61}"/>
                </c:ext>
              </c:extLst>
            </c:dLbl>
            <c:dLbl>
              <c:idx val="5"/>
              <c:layout>
                <c:manualLayout>
                  <c:x val="-1.34861766689146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661F-4BA7-8F02-7DFAFF0DCC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anchor="b" anchorCtr="0"/>
              <a:lstStyle/>
              <a:p>
                <a:pPr>
                  <a:defRPr sz="1400" b="1" cap="all" baseline="0">
                    <a:solidFill>
                      <a:srgbClr val="424242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Sheet1!$GL$2:$GL$4</c:f>
              <c:numCache>
                <c:formatCode>General</c:formatCode>
                <c:ptCount val="3"/>
                <c:pt idx="0">
                  <c:v>46.1</c:v>
                </c:pt>
                <c:pt idx="1">
                  <c:v>47</c:v>
                </c:pt>
                <c:pt idx="2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661F-4BA7-8F02-7DFAFF0DCC6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3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4190179812713"/>
          <c:y val="2.3944742177203215E-3"/>
          <c:w val="0.91862282136884743"/>
          <c:h val="0.99332794836518568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260"/>
        <c:holeSize val="3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066986588644734E-2"/>
          <c:y val="0"/>
          <c:w val="0.83020154382742262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6A4-44ED-AA2C-722802810352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6A4-44ED-AA2C-722802810352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6A4-44ED-AA2C-722802810352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6A4-44ED-AA2C-722802810352}"/>
              </c:ext>
            </c:extLst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86A4-44ED-AA2C-722802810352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86A4-44ED-AA2C-72280281035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effectLst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86.1</c:v>
                </c:pt>
                <c:pt idx="1">
                  <c:v>12.2</c:v>
                </c:pt>
                <c:pt idx="2">
                  <c:v>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86A4-44ED-AA2C-722802810352}"/>
            </c:ext>
          </c:extLst>
        </c:ser>
        <c:ser>
          <c:idx val="1"/>
          <c:order val="1"/>
          <c:tx>
            <c:v>Labels</c:v>
          </c:tx>
          <c:spPr>
            <a:noFill/>
            <a:ln>
              <a:noFill/>
            </a:ln>
          </c:spPr>
          <c:dLbls>
            <c:dLbl>
              <c:idx val="0"/>
              <c:layout>
                <c:manualLayout>
                  <c:x val="2.9866082762266617E-2"/>
                  <c:y val="-1.468359634692376E-4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7077715182248674"/>
                      <c:h val="7.59987642573221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86A4-44ED-AA2C-722802810352}"/>
                </c:ext>
              </c:extLst>
            </c:dLbl>
            <c:dLbl>
              <c:idx val="1"/>
              <c:layout>
                <c:manualLayout>
                  <c:x val="-8.9915307648722395E-3"/>
                  <c:y val="-2.1281088084869454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6A4-44ED-AA2C-722802810352}"/>
                </c:ext>
              </c:extLst>
            </c:dLbl>
            <c:dLbl>
              <c:idx val="2"/>
              <c:layout>
                <c:manualLayout>
                  <c:x val="2.6351155857517764E-3"/>
                  <c:y val="-2.1719064320734303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6A4-44ED-AA2C-722802810352}"/>
                </c:ext>
              </c:extLst>
            </c:dLbl>
            <c:dLbl>
              <c:idx val="3"/>
              <c:layout>
                <c:manualLayout>
                  <c:x val="-9.3356211033561926E-2"/>
                  <c:y val="1.123134447152544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6A4-44ED-AA2C-722802810352}"/>
                </c:ext>
              </c:extLst>
            </c:dLbl>
            <c:dLbl>
              <c:idx val="4"/>
              <c:layout>
                <c:manualLayout>
                  <c:x val="-6.8779501011463295E-2"/>
                  <c:y val="-1.0865875525406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6A4-44ED-AA2C-722802810352}"/>
                </c:ext>
              </c:extLst>
            </c:dLbl>
            <c:dLbl>
              <c:idx val="5"/>
              <c:layout>
                <c:manualLayout>
                  <c:x val="-1.34861766689146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6A4-44ED-AA2C-7228028103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anchor="b" anchorCtr="0"/>
              <a:lstStyle/>
              <a:p>
                <a:pPr>
                  <a:defRPr sz="1400" b="1" cap="all" baseline="0">
                    <a:solidFill>
                      <a:srgbClr val="424242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Sheet1!$GL$2:$GL$4</c:f>
              <c:numCache>
                <c:formatCode>General</c:formatCode>
                <c:ptCount val="3"/>
                <c:pt idx="0">
                  <c:v>86.1</c:v>
                </c:pt>
                <c:pt idx="1">
                  <c:v>12.2</c:v>
                </c:pt>
                <c:pt idx="2">
                  <c:v>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86A4-44ED-AA2C-72280281035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3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114334802215981E-2"/>
          <c:y val="7.224866740864254E-4"/>
          <c:w val="0.848594811781759"/>
          <c:h val="0.9992775133259135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5BD-475E-A3F5-4C607DBFC601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5BD-475E-A3F5-4C607DBFC601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5BD-475E-A3F5-4C607DBFC601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5BD-475E-A3F5-4C607DBFC601}"/>
              </c:ext>
            </c:extLst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5BD-475E-A3F5-4C607DBFC601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5BD-475E-A3F5-4C607DBFC60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effectLst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83.5</c:v>
                </c:pt>
                <c:pt idx="1">
                  <c:v>9.6</c:v>
                </c:pt>
                <c:pt idx="2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F5BD-475E-A3F5-4C607DBFC601}"/>
            </c:ext>
          </c:extLst>
        </c:ser>
        <c:ser>
          <c:idx val="1"/>
          <c:order val="1"/>
          <c:tx>
            <c:v>Labels</c:v>
          </c:tx>
          <c:spPr>
            <a:noFill/>
            <a:ln>
              <a:noFill/>
            </a:ln>
          </c:spPr>
          <c:dLbls>
            <c:dLbl>
              <c:idx val="0"/>
              <c:layout>
                <c:manualLayout>
                  <c:x val="4.9289471425593742E-2"/>
                  <c:y val="-1.666410202895269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7077715182248674"/>
                      <c:h val="7.59987642573221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F5BD-475E-A3F5-4C607DBFC601}"/>
                </c:ext>
              </c:extLst>
            </c:dLbl>
            <c:dLbl>
              <c:idx val="1"/>
              <c:layout>
                <c:manualLayout>
                  <c:x val="-1.4994558251947526E-3"/>
                  <c:y val="2.7164524751996243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BD-475E-A3F5-4C607DBFC601}"/>
                </c:ext>
              </c:extLst>
            </c:dLbl>
            <c:dLbl>
              <c:idx val="2"/>
              <c:layout>
                <c:manualLayout>
                  <c:x val="3.611301501969567E-3"/>
                  <c:y val="-2.304248761307199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BD-475E-A3F5-4C607DBFC601}"/>
                </c:ext>
              </c:extLst>
            </c:dLbl>
            <c:dLbl>
              <c:idx val="3"/>
              <c:layout>
                <c:manualLayout>
                  <c:x val="-9.3356211033561926E-2"/>
                  <c:y val="1.123134447152544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BD-475E-A3F5-4C607DBFC601}"/>
                </c:ext>
              </c:extLst>
            </c:dLbl>
            <c:dLbl>
              <c:idx val="4"/>
              <c:layout>
                <c:manualLayout>
                  <c:x val="-6.8779501011463295E-2"/>
                  <c:y val="-1.0865875525406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BD-475E-A3F5-4C607DBFC601}"/>
                </c:ext>
              </c:extLst>
            </c:dLbl>
            <c:dLbl>
              <c:idx val="5"/>
              <c:layout>
                <c:manualLayout>
                  <c:x val="-1.34861766689146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BD-475E-A3F5-4C607DBFC6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anchor="b" anchorCtr="0"/>
              <a:lstStyle/>
              <a:p>
                <a:pPr>
                  <a:defRPr sz="1400" b="1" cap="all" baseline="0">
                    <a:solidFill>
                      <a:srgbClr val="424242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Sheet1!$GL$2:$GL$4</c:f>
              <c:numCache>
                <c:formatCode>General</c:formatCode>
                <c:ptCount val="3"/>
                <c:pt idx="0">
                  <c:v>83.5</c:v>
                </c:pt>
                <c:pt idx="1">
                  <c:v>9.6</c:v>
                </c:pt>
                <c:pt idx="2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F5BD-475E-A3F5-4C607DBFC60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3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145473724931137"/>
          <c:y val="1.2164959827906977E-3"/>
          <c:w val="0.61809632460661723"/>
          <c:h val="0.998783504017209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D5E6-4B1D-8386-BD8C8371C333}"/>
              </c:ext>
            </c:extLst>
          </c:dPt>
          <c:dPt>
            <c:idx val="1"/>
            <c:invertIfNegative val="0"/>
            <c:bubble3D val="0"/>
            <c:spPr>
              <a:solidFill>
                <a:srgbClr val="009999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5E6-4B1D-8386-BD8C8371C33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5E6-4B1D-8386-BD8C8371C333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5E6-4B1D-8386-BD8C8371C333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5E6-4B1D-8386-BD8C8371C333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D5E6-4B1D-8386-BD8C8371C333}"/>
              </c:ext>
            </c:extLst>
          </c:dPt>
          <c:dPt>
            <c:idx val="6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5E6-4B1D-8386-BD8C8371C333}"/>
              </c:ext>
            </c:extLst>
          </c:dPt>
          <c:dPt>
            <c:idx val="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D5E6-4B1D-8386-BD8C8371C333}"/>
              </c:ext>
            </c:extLst>
          </c:dPt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Odlično</c:v>
                </c:pt>
                <c:pt idx="1">
                  <c:v>Uglavnom dobro</c:v>
                </c:pt>
                <c:pt idx="2">
                  <c:v>Uglavnom loše</c:v>
                </c:pt>
                <c:pt idx="3">
                  <c:v>Veoma loše</c:v>
                </c:pt>
                <c:pt idx="4">
                  <c:v>Ne zna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31.3</c:v>
                </c:pt>
                <c:pt idx="1">
                  <c:v>64.599999999999994</c:v>
                </c:pt>
                <c:pt idx="2">
                  <c:v>1</c:v>
                </c:pt>
                <c:pt idx="3" formatCode="General">
                  <c:v>1</c:v>
                </c:pt>
                <c:pt idx="4" formatCode="General">
                  <c:v>2.1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D5E6-4B1D-8386-BD8C8371C3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65178112"/>
        <c:axId val="265188096"/>
      </c:barChart>
      <c:catAx>
        <c:axId val="26517811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cap="all" baseline="0"/>
            </a:pPr>
            <a:endParaRPr lang="en-US"/>
          </a:p>
        </c:txPr>
        <c:crossAx val="265188096"/>
        <c:crosses val="autoZero"/>
        <c:auto val="1"/>
        <c:lblAlgn val="ctr"/>
        <c:lblOffset val="100"/>
        <c:noMultiLvlLbl val="0"/>
      </c:catAx>
      <c:valAx>
        <c:axId val="265188096"/>
        <c:scaling>
          <c:orientation val="minMax"/>
          <c:max val="65"/>
          <c:min val="0"/>
        </c:scaling>
        <c:delete val="1"/>
        <c:axPos val="b"/>
        <c:numFmt formatCode="0" sourceLinked="1"/>
        <c:majorTickMark val="out"/>
        <c:minorTickMark val="none"/>
        <c:tickLblPos val="nextTo"/>
        <c:crossAx val="265178112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691094032539168E-2"/>
          <c:y val="0"/>
          <c:w val="0.7313111066163408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6A4-44ED-AA2C-722802810352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6A4-44ED-AA2C-722802810352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6A4-44ED-AA2C-722802810352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6A4-44ED-AA2C-722802810352}"/>
              </c:ext>
            </c:extLst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86A4-44ED-AA2C-722802810352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86A4-44ED-AA2C-72280281035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effectLst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78.3</c:v>
                </c:pt>
                <c:pt idx="1">
                  <c:v>17.399999999999999</c:v>
                </c:pt>
                <c:pt idx="2">
                  <c:v>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86A4-44ED-AA2C-722802810352}"/>
            </c:ext>
          </c:extLst>
        </c:ser>
        <c:ser>
          <c:idx val="1"/>
          <c:order val="1"/>
          <c:tx>
            <c:v>Labels</c:v>
          </c:tx>
          <c:spPr>
            <a:noFill/>
            <a:ln>
              <a:noFill/>
            </a:ln>
          </c:spPr>
          <c:dLbls>
            <c:dLbl>
              <c:idx val="0"/>
              <c:layout>
                <c:manualLayout>
                  <c:x val="2.486351153465469E-2"/>
                  <c:y val="-9.1765390479358697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7077715182248674"/>
                      <c:h val="7.59987642573221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86A4-44ED-AA2C-722802810352}"/>
                </c:ext>
              </c:extLst>
            </c:dLbl>
            <c:dLbl>
              <c:idx val="1"/>
              <c:layout>
                <c:manualLayout>
                  <c:x val="-1.0659190784296897E-2"/>
                  <c:y val="2.7164524751996585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6A4-44ED-AA2C-722802810352}"/>
                </c:ext>
              </c:extLst>
            </c:dLbl>
            <c:dLbl>
              <c:idx val="2"/>
              <c:layout>
                <c:manualLayout>
                  <c:x val="3.6051525547353912E-3"/>
                  <c:y val="-9.3829579901659552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6A4-44ED-AA2C-722802810352}"/>
                </c:ext>
              </c:extLst>
            </c:dLbl>
            <c:dLbl>
              <c:idx val="3"/>
              <c:layout>
                <c:manualLayout>
                  <c:x val="-9.3356211033561926E-2"/>
                  <c:y val="1.123134447152544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6A4-44ED-AA2C-722802810352}"/>
                </c:ext>
              </c:extLst>
            </c:dLbl>
            <c:dLbl>
              <c:idx val="4"/>
              <c:layout>
                <c:manualLayout>
                  <c:x val="-6.8779501011463295E-2"/>
                  <c:y val="-1.0865875525406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6A4-44ED-AA2C-722802810352}"/>
                </c:ext>
              </c:extLst>
            </c:dLbl>
            <c:dLbl>
              <c:idx val="5"/>
              <c:layout>
                <c:manualLayout>
                  <c:x val="-1.34861766689146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6A4-44ED-AA2C-7228028103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anchor="b" anchorCtr="0"/>
              <a:lstStyle/>
              <a:p>
                <a:pPr>
                  <a:defRPr sz="1400" b="1" cap="all" baseline="0">
                    <a:solidFill>
                      <a:srgbClr val="424242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Sheet1!$GL$2:$GL$4</c:f>
              <c:numCache>
                <c:formatCode>General</c:formatCode>
                <c:ptCount val="3"/>
                <c:pt idx="0">
                  <c:v>78.3</c:v>
                </c:pt>
                <c:pt idx="1">
                  <c:v>17.399999999999999</c:v>
                </c:pt>
                <c:pt idx="2">
                  <c:v>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86A4-44ED-AA2C-72280281035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3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805622168797691E-2"/>
          <c:y val="0"/>
          <c:w val="0.80466097906228862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61F-4BA7-8F02-7DFAFF0DCC61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61F-4BA7-8F02-7DFAFF0DCC61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61F-4BA7-8F02-7DFAFF0DCC61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61F-4BA7-8F02-7DFAFF0DCC61}"/>
              </c:ext>
            </c:extLst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61F-4BA7-8F02-7DFAFF0DCC61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661F-4BA7-8F02-7DFAFF0DCC61}"/>
              </c:ext>
            </c:extLst>
          </c:dPt>
          <c:dLbls>
            <c:dLbl>
              <c:idx val="2"/>
              <c:layout>
                <c:manualLayout>
                  <c:x val="3.3021220684457966E-2"/>
                  <c:y val="-3.2014738544119197E-1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61F-4BA7-8F02-7DFAFF0DCC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effectLst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93</c:v>
                </c:pt>
                <c:pt idx="1">
                  <c:v>4.3</c:v>
                </c:pt>
                <c:pt idx="2">
                  <c:v>2.6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661F-4BA7-8F02-7DFAFF0DCC61}"/>
            </c:ext>
          </c:extLst>
        </c:ser>
        <c:ser>
          <c:idx val="1"/>
          <c:order val="1"/>
          <c:tx>
            <c:v>Labels</c:v>
          </c:tx>
          <c:spPr>
            <a:noFill/>
            <a:ln>
              <a:noFill/>
            </a:ln>
          </c:spPr>
          <c:dLbls>
            <c:dLbl>
              <c:idx val="0"/>
              <c:layout>
                <c:manualLayout>
                  <c:x val="2.1111047071706648E-2"/>
                  <c:y val="1.3255217385565122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61F-4BA7-8F02-7DFAFF0DCC61}"/>
                </c:ext>
              </c:extLst>
            </c:dLbl>
            <c:dLbl>
              <c:idx val="1"/>
              <c:layout>
                <c:manualLayout>
                  <c:x val="-2.819082705638511E-2"/>
                  <c:y val="3.309425052808211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134927228870151"/>
                      <c:h val="8.273100388316144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661F-4BA7-8F02-7DFAFF0DCC61}"/>
                </c:ext>
              </c:extLst>
            </c:dLbl>
            <c:dLbl>
              <c:idx val="2"/>
              <c:layout>
                <c:manualLayout>
                  <c:x val="2.5623697412362853E-2"/>
                  <c:y val="-4.7711105058173059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61F-4BA7-8F02-7DFAFF0DCC61}"/>
                </c:ext>
              </c:extLst>
            </c:dLbl>
            <c:dLbl>
              <c:idx val="3"/>
              <c:layout>
                <c:manualLayout>
                  <c:x val="-7.5036741115357602E-2"/>
                  <c:y val="3.7437814905084822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661F-4BA7-8F02-7DFAFF0DCC61}"/>
                </c:ext>
              </c:extLst>
            </c:dLbl>
            <c:dLbl>
              <c:idx val="4"/>
              <c:layout>
                <c:manualLayout>
                  <c:x val="-6.2673022224498193E-2"/>
                  <c:y val="4.1093160612352946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61F-4BA7-8F02-7DFAFF0DCC61}"/>
                </c:ext>
              </c:extLst>
            </c:dLbl>
            <c:dLbl>
              <c:idx val="5"/>
              <c:layout>
                <c:manualLayout>
                  <c:x val="-1.34861766689146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661F-4BA7-8F02-7DFAFF0DCC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anchor="b" anchorCtr="0"/>
              <a:lstStyle/>
              <a:p>
                <a:pPr>
                  <a:defRPr sz="1400" b="1" cap="all" baseline="0">
                    <a:solidFill>
                      <a:srgbClr val="424242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</c:v>
                </c:pt>
              </c:strCache>
            </c:strRef>
          </c:cat>
          <c:val>
            <c:numRef>
              <c:f>Sheet1!$GL$2:$GL$4</c:f>
              <c:numCache>
                <c:formatCode>General</c:formatCode>
                <c:ptCount val="3"/>
                <c:pt idx="0">
                  <c:v>93</c:v>
                </c:pt>
                <c:pt idx="1">
                  <c:v>4.3</c:v>
                </c:pt>
                <c:pt idx="2">
                  <c:v>2.6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661F-4BA7-8F02-7DFAFF0DCC6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3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832214649981288"/>
          <c:y val="1.2164959827906977E-3"/>
          <c:w val="0.56128985744961635"/>
          <c:h val="0.998783504017209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5985-4311-B659-79E64AC608A7}"/>
              </c:ext>
            </c:extLst>
          </c:dPt>
          <c:dPt>
            <c:idx val="1"/>
            <c:invertIfNegative val="0"/>
            <c:bubble3D val="0"/>
            <c:spPr>
              <a:solidFill>
                <a:srgbClr val="009999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985-4311-B659-79E64AC608A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985-4311-B659-79E64AC608A7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5985-4311-B659-79E64AC608A7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5985-4311-B659-79E64AC608A7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5985-4311-B659-79E64AC608A7}"/>
              </c:ext>
            </c:extLst>
          </c:dPt>
          <c:dPt>
            <c:idx val="6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985-4311-B659-79E64AC608A7}"/>
              </c:ext>
            </c:extLst>
          </c:dPt>
          <c:dPt>
            <c:idx val="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985-4311-B659-79E64AC608A7}"/>
              </c:ext>
            </c:extLst>
          </c:dPt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Odlično</c:v>
                </c:pt>
                <c:pt idx="1">
                  <c:v>Uglavnom dobro</c:v>
                </c:pt>
                <c:pt idx="2">
                  <c:v>Uglavnom loše</c:v>
                </c:pt>
                <c:pt idx="3">
                  <c:v>Ne znam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45.8</c:v>
                </c:pt>
                <c:pt idx="1">
                  <c:v>51.4</c:v>
                </c:pt>
                <c:pt idx="2">
                  <c:v>0.9</c:v>
                </c:pt>
                <c:pt idx="3" formatCode="General">
                  <c:v>1.9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5985-4311-B659-79E64AC608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270881920"/>
        <c:axId val="270883456"/>
      </c:barChart>
      <c:catAx>
        <c:axId val="27088192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 cap="all" baseline="0"/>
            </a:pPr>
            <a:endParaRPr lang="en-US"/>
          </a:p>
        </c:txPr>
        <c:crossAx val="270883456"/>
        <c:crosses val="autoZero"/>
        <c:auto val="1"/>
        <c:lblAlgn val="ctr"/>
        <c:lblOffset val="100"/>
        <c:noMultiLvlLbl val="0"/>
      </c:catAx>
      <c:valAx>
        <c:axId val="270883456"/>
        <c:scaling>
          <c:orientation val="minMax"/>
          <c:max val="65"/>
          <c:min val="0"/>
        </c:scaling>
        <c:delete val="1"/>
        <c:axPos val="b"/>
        <c:numFmt formatCode="0" sourceLinked="1"/>
        <c:majorTickMark val="out"/>
        <c:minorTickMark val="none"/>
        <c:tickLblPos val="nextTo"/>
        <c:crossAx val="270881920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050727025169209"/>
          <c:y val="6.6721254436379034E-3"/>
          <c:w val="0.91862282136884743"/>
          <c:h val="0.99332794836518568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260"/>
        <c:holeSize val="3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065808607557731"/>
          <c:y val="1.2164959827906977E-3"/>
          <c:w val="0.5258345570166445"/>
          <c:h val="0.998783504017209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D5E6-4B1D-8386-BD8C8371C333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D5E6-4B1D-8386-BD8C8371C333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D5E6-4B1D-8386-BD8C8371C333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D5E6-4B1D-8386-BD8C8371C333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D5E6-4B1D-8386-BD8C8371C333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D5E6-4B1D-8386-BD8C8371C333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D5E6-4B1D-8386-BD8C8371C333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D5E6-4B1D-8386-BD8C8371C333}"/>
              </c:ext>
            </c:extLst>
          </c:dPt>
          <c:dPt>
            <c:idx val="9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4ED-453E-AF2A-F17E6AE79E43}"/>
              </c:ext>
            </c:extLst>
          </c:dPt>
          <c:dLbls>
            <c:numFmt formatCode="#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Obuke</c:v>
                </c:pt>
                <c:pt idx="1">
                  <c:v>Apliciranje i sprovodjenje zajedničkih projekata</c:v>
                </c:pt>
                <c:pt idx="2">
                  <c:v>Podrška privrednicima</c:v>
                </c:pt>
                <c:pt idx="3">
                  <c:v>Konsultovanje povodom donošenja strateških dokumenata</c:v>
                </c:pt>
                <c:pt idx="4">
                  <c:v>Redovni sastanci</c:v>
                </c:pt>
                <c:pt idx="5">
                  <c:v>Sprovodjenje istraživanja i analiza</c:v>
                </c:pt>
                <c:pt idx="6">
                  <c:v>Kreiranje baza podataka</c:v>
                </c:pt>
              </c:strCache>
            </c:strRef>
          </c:cat>
          <c:val>
            <c:numRef>
              <c:f>Sheet1!$B$2:$B$8</c:f>
              <c:numCache>
                <c:formatCode>0</c:formatCode>
                <c:ptCount val="7"/>
                <c:pt idx="0">
                  <c:v>74.8</c:v>
                </c:pt>
                <c:pt idx="1">
                  <c:v>73.8</c:v>
                </c:pt>
                <c:pt idx="2">
                  <c:v>69.2</c:v>
                </c:pt>
                <c:pt idx="3" formatCode="General">
                  <c:v>56.1</c:v>
                </c:pt>
                <c:pt idx="4" formatCode="General">
                  <c:v>52.3</c:v>
                </c:pt>
                <c:pt idx="5" formatCode="General">
                  <c:v>29</c:v>
                </c:pt>
                <c:pt idx="6" formatCode="General">
                  <c:v>27.1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D5E6-4B1D-8386-BD8C8371C3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271158272"/>
        <c:axId val="271176448"/>
      </c:barChart>
      <c:catAx>
        <c:axId val="27115827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271176448"/>
        <c:crosses val="autoZero"/>
        <c:auto val="1"/>
        <c:lblAlgn val="ctr"/>
        <c:lblOffset val="100"/>
        <c:noMultiLvlLbl val="0"/>
      </c:catAx>
      <c:valAx>
        <c:axId val="271176448"/>
        <c:scaling>
          <c:orientation val="minMax"/>
          <c:max val="100"/>
          <c:min val="0"/>
        </c:scaling>
        <c:delete val="1"/>
        <c:axPos val="b"/>
        <c:numFmt formatCode="0" sourceLinked="1"/>
        <c:majorTickMark val="out"/>
        <c:minorTickMark val="none"/>
        <c:tickLblPos val="nextTo"/>
        <c:crossAx val="271158272"/>
        <c:crosses val="max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59CDB-72EA-483D-9A34-D50D3267644F}" type="datetimeFigureOut">
              <a:rPr lang="en-GB" smtClean="0"/>
              <a:t>17/05/2018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556AC4-8048-47C4-97D0-565009C72C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82416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2D6798F8-BDA6-46C0-A11F-B16041C3620C}" type="datetimeFigureOut">
              <a:rPr lang="en-GB" smtClean="0"/>
              <a:t>17/05/2018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28DE85F-A49F-4D4C-8D78-799212E24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335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2140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24282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86422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48564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10704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72846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34986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97126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8DE85F-A49F-4D4C-8D78-799212E249B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573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8DE85F-A49F-4D4C-8D78-799212E249B2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981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8DE85F-A49F-4D4C-8D78-799212E249B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415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11789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43790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8DE85F-A49F-4D4C-8D78-799212E249B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4337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613273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14079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990375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968807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141766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250893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8DE85F-A49F-4D4C-8D78-799212E249B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8976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427853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8048982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114269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025264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218721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772402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826950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052653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774113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641645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8DE85F-A49F-4D4C-8D78-799212E249B2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80894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97673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12001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8DE85F-A49F-4D4C-8D78-799212E249B2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5689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281585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222600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206815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270910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8DE85F-A49F-4D4C-8D78-799212E249B2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428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987375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8DE85F-A49F-4D4C-8D78-799212E249B2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86340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027982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095528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DE85F-A49F-4D4C-8D78-799212E249B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23097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6517" y="26992"/>
            <a:ext cx="6856156" cy="442661"/>
          </a:xfrm>
        </p:spPr>
        <p:txBody>
          <a:bodyPr anchor="b">
            <a:noAutofit/>
          </a:bodyPr>
          <a:lstStyle>
            <a:lvl1pPr marL="0" indent="0">
              <a:buNone/>
              <a:defRPr sz="19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627721" y="4677831"/>
            <a:ext cx="6314952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204"/>
              </a:spcBef>
              <a:defRPr sz="1000" cap="none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86517" y="469653"/>
            <a:ext cx="8811677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204"/>
              </a:spcBef>
              <a:defRPr sz="1000" cap="none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8691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6" y="248323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7650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5213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8654595" cy="461548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6710396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3" y="1399203"/>
            <a:ext cx="8288337" cy="2639397"/>
          </a:xfrm>
        </p:spPr>
        <p:txBody>
          <a:bodyPr/>
          <a:lstStyle>
            <a:lvl1pPr marL="176213" indent="-176213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200" cap="none"/>
            </a:lvl1pPr>
            <a:lvl2pPr marL="476250" indent="-16668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–"/>
              <a:tabLst/>
              <a:defRPr sz="1200"/>
            </a:lvl2pPr>
            <a:lvl3pPr marL="692150" indent="-1778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5000"/>
              <a:buFont typeface="Arial" panose="020B0604020202020204" pitchFamily="34" charset="0"/>
              <a:buChar char="•"/>
              <a:defRPr sz="1200"/>
            </a:lvl3pPr>
            <a:lvl5pPr marL="968375" indent="-174625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5000"/>
              <a:buFont typeface="Arial" panose="020B0604020202020204" pitchFamily="34" charset="0"/>
              <a:buChar char="-"/>
              <a:defRPr sz="1200"/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5050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B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8654595" cy="461548"/>
          </a:xfrm>
        </p:spPr>
        <p:txBody>
          <a:bodyPr/>
          <a:lstStyle/>
          <a:p>
            <a:r>
              <a:rPr lang="en-US" dirty="0"/>
              <a:t>Click to add emphasis part of title</a:t>
            </a:r>
            <a:endParaRPr lang="en-GB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7887670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grpSp>
        <p:nvGrpSpPr>
          <p:cNvPr id="88" name="Group 87"/>
          <p:cNvGrpSpPr/>
          <p:nvPr userDrawn="1"/>
        </p:nvGrpSpPr>
        <p:grpSpPr>
          <a:xfrm>
            <a:off x="8252496" y="2571750"/>
            <a:ext cx="891505" cy="2571750"/>
            <a:chOff x="12130881" y="3781425"/>
            <a:chExt cx="1310482" cy="3781425"/>
          </a:xfrm>
        </p:grpSpPr>
        <p:sp>
          <p:nvSpPr>
            <p:cNvPr id="89" name="Oval 88"/>
            <p:cNvSpPr>
              <a:spLocks/>
            </p:cNvSpPr>
            <p:nvPr/>
          </p:nvSpPr>
          <p:spPr bwMode="auto">
            <a:xfrm rot="3900000" flipH="1">
              <a:off x="12448596" y="5001406"/>
              <a:ext cx="698400" cy="69763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0" name="Oval 89"/>
            <p:cNvSpPr/>
            <p:nvPr/>
          </p:nvSpPr>
          <p:spPr>
            <a:xfrm>
              <a:off x="12613164" y="4367456"/>
              <a:ext cx="411286" cy="41128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1" name="Oval 90"/>
            <p:cNvSpPr/>
            <p:nvPr/>
          </p:nvSpPr>
          <p:spPr>
            <a:xfrm>
              <a:off x="12346781" y="4200525"/>
              <a:ext cx="172831" cy="1728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2" name="Right Triangle 91"/>
            <p:cNvSpPr/>
            <p:nvPr/>
          </p:nvSpPr>
          <p:spPr>
            <a:xfrm flipH="1">
              <a:off x="12130881" y="3781425"/>
              <a:ext cx="1310482" cy="3781425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93" name="Picture 9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755928"/>
              <a:ext cx="554656" cy="523425"/>
            </a:xfrm>
            <a:prstGeom prst="rect">
              <a:avLst/>
            </a:prstGeom>
          </p:spPr>
        </p:pic>
        <p:sp>
          <p:nvSpPr>
            <p:cNvPr id="94" name="Oval 24"/>
            <p:cNvSpPr>
              <a:spLocks/>
            </p:cNvSpPr>
            <p:nvPr/>
          </p:nvSpPr>
          <p:spPr bwMode="auto">
            <a:xfrm rot="3900000" flipH="1">
              <a:off x="12429978" y="5491320"/>
              <a:ext cx="763902" cy="754332"/>
            </a:xfrm>
            <a:custGeom>
              <a:avLst/>
              <a:gdLst/>
              <a:ahLst/>
              <a:cxnLst/>
              <a:rect l="l" t="t" r="r" b="b"/>
              <a:pathLst>
                <a:path w="763902" h="754332">
                  <a:moveTo>
                    <a:pt x="763902" y="138227"/>
                  </a:moveTo>
                  <a:cubicBezTo>
                    <a:pt x="683802" y="52832"/>
                    <a:pt x="569760" y="0"/>
                    <a:pt x="443365" y="0"/>
                  </a:cubicBezTo>
                  <a:cubicBezTo>
                    <a:pt x="198502" y="0"/>
                    <a:pt x="-1" y="198284"/>
                    <a:pt x="0" y="442881"/>
                  </a:cubicBezTo>
                  <a:cubicBezTo>
                    <a:pt x="-1" y="564384"/>
                    <a:pt x="48982" y="674459"/>
                    <a:pt x="128444" y="75433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202370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B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6" y="248323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7650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grpSp>
        <p:nvGrpSpPr>
          <p:cNvPr id="36" name="Group 35"/>
          <p:cNvGrpSpPr/>
          <p:nvPr userDrawn="1"/>
        </p:nvGrpSpPr>
        <p:grpSpPr>
          <a:xfrm>
            <a:off x="8252496" y="2571750"/>
            <a:ext cx="891505" cy="2571750"/>
            <a:chOff x="12130881" y="3781425"/>
            <a:chExt cx="1310482" cy="3781425"/>
          </a:xfrm>
        </p:grpSpPr>
        <p:sp>
          <p:nvSpPr>
            <p:cNvPr id="37" name="Oval 36"/>
            <p:cNvSpPr>
              <a:spLocks/>
            </p:cNvSpPr>
            <p:nvPr/>
          </p:nvSpPr>
          <p:spPr bwMode="auto">
            <a:xfrm rot="3900000" flipH="1">
              <a:off x="12448596" y="5001406"/>
              <a:ext cx="698400" cy="69763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8" name="Oval 37"/>
            <p:cNvSpPr/>
            <p:nvPr/>
          </p:nvSpPr>
          <p:spPr>
            <a:xfrm>
              <a:off x="12613164" y="4367456"/>
              <a:ext cx="411286" cy="41128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9" name="Oval 38"/>
            <p:cNvSpPr/>
            <p:nvPr/>
          </p:nvSpPr>
          <p:spPr>
            <a:xfrm>
              <a:off x="12346781" y="4200525"/>
              <a:ext cx="172831" cy="1728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0" name="Right Triangle 39"/>
            <p:cNvSpPr/>
            <p:nvPr/>
          </p:nvSpPr>
          <p:spPr>
            <a:xfrm flipH="1">
              <a:off x="12130881" y="3781425"/>
              <a:ext cx="1310482" cy="3781425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41" name="Picture 40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755928"/>
              <a:ext cx="554656" cy="523425"/>
            </a:xfrm>
            <a:prstGeom prst="rect">
              <a:avLst/>
            </a:prstGeom>
          </p:spPr>
        </p:pic>
        <p:sp>
          <p:nvSpPr>
            <p:cNvPr id="42" name="Oval 24"/>
            <p:cNvSpPr>
              <a:spLocks/>
            </p:cNvSpPr>
            <p:nvPr/>
          </p:nvSpPr>
          <p:spPr bwMode="auto">
            <a:xfrm rot="3900000" flipH="1">
              <a:off x="12429978" y="5491320"/>
              <a:ext cx="763902" cy="754332"/>
            </a:xfrm>
            <a:custGeom>
              <a:avLst/>
              <a:gdLst/>
              <a:ahLst/>
              <a:cxnLst/>
              <a:rect l="l" t="t" r="r" b="b"/>
              <a:pathLst>
                <a:path w="763902" h="754332">
                  <a:moveTo>
                    <a:pt x="763902" y="138227"/>
                  </a:moveTo>
                  <a:cubicBezTo>
                    <a:pt x="683802" y="52832"/>
                    <a:pt x="569760" y="0"/>
                    <a:pt x="443365" y="0"/>
                  </a:cubicBezTo>
                  <a:cubicBezTo>
                    <a:pt x="198502" y="0"/>
                    <a:pt x="-1" y="198284"/>
                    <a:pt x="0" y="442881"/>
                  </a:cubicBezTo>
                  <a:cubicBezTo>
                    <a:pt x="-1" y="564384"/>
                    <a:pt x="48982" y="674459"/>
                    <a:pt x="128444" y="75433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713217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8646971" cy="461548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3073"/>
            <a:ext cx="6718167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2" hasCustomPrompt="1"/>
          </p:nvPr>
        </p:nvSpPr>
        <p:spPr>
          <a:xfrm>
            <a:off x="947451" y="1239836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  <a:defRPr sz="1200" cap="none">
                <a:solidFill>
                  <a:schemeClr val="bg1"/>
                </a:solidFill>
              </a:defRPr>
            </a:lvl1pPr>
            <a:lvl2pPr marL="533400" indent="-285750">
              <a:defRPr>
                <a:solidFill>
                  <a:schemeClr val="bg1"/>
                </a:solidFill>
              </a:defRPr>
            </a:lvl2pPr>
            <a:lvl3pPr marL="898525" indent="-228600">
              <a:defRPr>
                <a:solidFill>
                  <a:schemeClr val="bg1"/>
                </a:solidFill>
              </a:defRPr>
            </a:lvl3pPr>
            <a:lvl4pPr marL="1257300" indent="-228600">
              <a:defRPr>
                <a:solidFill>
                  <a:schemeClr val="bg1"/>
                </a:solidFill>
              </a:defRPr>
            </a:lvl4pPr>
            <a:lvl5pPr marL="1612900" indent="-2286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262929" y="1239836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50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 hasCustomPrompt="1"/>
          </p:nvPr>
        </p:nvSpPr>
        <p:spPr>
          <a:xfrm>
            <a:off x="3196468" y="1239836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50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6147915" y="1239836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50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263525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3196468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6143701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24" name="Content Placeholder 2"/>
          <p:cNvSpPr>
            <a:spLocks noGrp="1"/>
          </p:cNvSpPr>
          <p:nvPr>
            <p:ph idx="23" hasCustomPrompt="1"/>
          </p:nvPr>
        </p:nvSpPr>
        <p:spPr>
          <a:xfrm>
            <a:off x="3880990" y="1239836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  <a:defRPr sz="1200" cap="none">
                <a:solidFill>
                  <a:schemeClr val="bg1"/>
                </a:solidFill>
              </a:defRPr>
            </a:lvl1pPr>
            <a:lvl2pPr marL="533400" indent="-285750">
              <a:defRPr>
                <a:solidFill>
                  <a:schemeClr val="bg1"/>
                </a:solidFill>
              </a:defRPr>
            </a:lvl2pPr>
            <a:lvl3pPr marL="898525" indent="-228600">
              <a:defRPr>
                <a:solidFill>
                  <a:schemeClr val="bg1"/>
                </a:solidFill>
              </a:defRPr>
            </a:lvl3pPr>
            <a:lvl4pPr marL="1257300" indent="-228600">
              <a:defRPr>
                <a:solidFill>
                  <a:schemeClr val="bg1"/>
                </a:solidFill>
              </a:defRPr>
            </a:lvl4pPr>
            <a:lvl5pPr marL="1612900" indent="-2286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4" hasCustomPrompt="1"/>
          </p:nvPr>
        </p:nvSpPr>
        <p:spPr>
          <a:xfrm>
            <a:off x="6832437" y="1239836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  <a:defRPr sz="1200" cap="none">
                <a:solidFill>
                  <a:schemeClr val="bg1"/>
                </a:solidFill>
              </a:defRPr>
            </a:lvl1pPr>
            <a:lvl2pPr marL="533400" indent="-285750">
              <a:defRPr>
                <a:solidFill>
                  <a:schemeClr val="bg1"/>
                </a:solidFill>
              </a:defRPr>
            </a:lvl2pPr>
            <a:lvl3pPr marL="898525" indent="-228600">
              <a:defRPr>
                <a:solidFill>
                  <a:schemeClr val="bg1"/>
                </a:solidFill>
              </a:defRPr>
            </a:lvl3pPr>
            <a:lvl4pPr marL="1257300" indent="-228600">
              <a:defRPr>
                <a:solidFill>
                  <a:schemeClr val="bg1"/>
                </a:solidFill>
              </a:defRPr>
            </a:lvl4pPr>
            <a:lvl5pPr marL="1612900" indent="-2286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2467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Title - 1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000162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69527" y="2152234"/>
            <a:ext cx="4078999" cy="508645"/>
          </a:xfrm>
        </p:spPr>
        <p:txBody>
          <a:bodyPr anchor="ctr"/>
          <a:lstStyle>
            <a:lvl1pPr>
              <a:defRPr sz="3700" baseline="0"/>
            </a:lvl1pPr>
          </a:lstStyle>
          <a:p>
            <a:r>
              <a:rPr lang="en-US" dirty="0"/>
              <a:t>Impact word(s)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69527" y="2864332"/>
            <a:ext cx="4078999" cy="13323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tx1"/>
                </a:solidFill>
              </a:defRPr>
            </a:lvl1pPr>
            <a:lvl2pPr marL="3240" indent="0" algn="l">
              <a:spcBef>
                <a:spcPts val="0"/>
              </a:spcBef>
              <a:buNone/>
              <a:tabLst/>
              <a:defRPr baseline="0">
                <a:solidFill>
                  <a:schemeClr val="tx1"/>
                </a:solidFill>
              </a:defRPr>
            </a:lvl2pPr>
            <a:lvl3pPr marL="924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48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10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2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34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97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</a:t>
            </a:r>
          </a:p>
          <a:p>
            <a:pPr lvl="1"/>
            <a:r>
              <a:rPr lang="en-US" dirty="0"/>
              <a:t>Job title, date, or other relevant presenter info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42946" y="4031450"/>
            <a:ext cx="4444025" cy="260192"/>
          </a:xfrm>
          <a:prstGeom prst="rect">
            <a:avLst/>
          </a:prstGeom>
        </p:spPr>
        <p:txBody>
          <a:bodyPr lIns="62195" tIns="31098" rIns="62195" bIns="31098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r>
              <a:rPr lang="en-GB"/>
              <a:t>© 2015 Ipsos.  All rights reserved. Contains Ipsos' Confidential and Proprietary information  and may not be disclosed or reproduced without the prior written consent of Ipsos.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769527" y="1389063"/>
            <a:ext cx="4078999" cy="637454"/>
          </a:xfrm>
        </p:spPr>
        <p:txBody>
          <a:bodyPr anchor="b">
            <a:normAutofit/>
          </a:bodyPr>
          <a:lstStyle>
            <a:lvl1pPr>
              <a:defRPr sz="2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Full presentation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823701" y="592860"/>
            <a:ext cx="1024825" cy="722153"/>
          </a:xfrm>
          <a:noFill/>
        </p:spPr>
        <p:txBody>
          <a:bodyPr/>
          <a:lstStyle>
            <a:lvl1pPr algn="ctr">
              <a:defRPr sz="1400"/>
            </a:lvl1pPr>
          </a:lstStyle>
          <a:p>
            <a:r>
              <a:rPr lang="en-GB" dirty="0"/>
              <a:t>Client Logo</a:t>
            </a:r>
            <a:br>
              <a:rPr lang="en-GB" dirty="0"/>
            </a:br>
            <a:r>
              <a:rPr lang="en-GB" dirty="0"/>
              <a:t>(delete if unused)</a:t>
            </a:r>
          </a:p>
        </p:txBody>
      </p:sp>
    </p:spTree>
    <p:extLst>
      <p:ext uri="{BB962C8B-B14F-4D97-AF65-F5344CB8AC3E}">
        <p14:creationId xmlns:p14="http://schemas.microsoft.com/office/powerpoint/2010/main" val="3874652243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Box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571460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1" y="1122848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 b="1" baseline="0">
                <a:solidFill>
                  <a:schemeClr val="tx1"/>
                </a:solidFill>
              </a:defRPr>
            </a:lvl1pPr>
            <a:lvl2pPr marL="3240" indent="0" algn="l">
              <a:spcBef>
                <a:spcPts val="0"/>
              </a:spcBef>
              <a:buNone/>
              <a:tabLst/>
              <a:defRPr sz="2200" baseline="0">
                <a:solidFill>
                  <a:schemeClr val="bg2"/>
                </a:solidFill>
              </a:defRPr>
            </a:lvl2pPr>
            <a:lvl3pPr marL="924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48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10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2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34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97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398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2_Triangles and Blo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0" y="-8964"/>
            <a:ext cx="4419600" cy="5171514"/>
          </a:xfrm>
          <a:custGeom>
            <a:avLst/>
            <a:gdLst>
              <a:gd name="connsiteX0" fmla="*/ 0 w 4419600"/>
              <a:gd name="connsiteY0" fmla="*/ 0 h 5162550"/>
              <a:gd name="connsiteX1" fmla="*/ 4419600 w 4419600"/>
              <a:gd name="connsiteY1" fmla="*/ 0 h 5162550"/>
              <a:gd name="connsiteX2" fmla="*/ 4419600 w 4419600"/>
              <a:gd name="connsiteY2" fmla="*/ 5162550 h 5162550"/>
              <a:gd name="connsiteX3" fmla="*/ 0 w 4419600"/>
              <a:gd name="connsiteY3" fmla="*/ 5162550 h 5162550"/>
              <a:gd name="connsiteX4" fmla="*/ 0 w 4419600"/>
              <a:gd name="connsiteY4" fmla="*/ 0 h 5162550"/>
              <a:gd name="connsiteX0" fmla="*/ 0 w 4419600"/>
              <a:gd name="connsiteY0" fmla="*/ 0 h 5162550"/>
              <a:gd name="connsiteX1" fmla="*/ 2743200 w 4419600"/>
              <a:gd name="connsiteY1" fmla="*/ 8965 h 5162550"/>
              <a:gd name="connsiteX2" fmla="*/ 4419600 w 4419600"/>
              <a:gd name="connsiteY2" fmla="*/ 5162550 h 5162550"/>
              <a:gd name="connsiteX3" fmla="*/ 0 w 4419600"/>
              <a:gd name="connsiteY3" fmla="*/ 5162550 h 5162550"/>
              <a:gd name="connsiteX4" fmla="*/ 0 w 4419600"/>
              <a:gd name="connsiteY4" fmla="*/ 0 h 5162550"/>
              <a:gd name="connsiteX0" fmla="*/ 0 w 4419600"/>
              <a:gd name="connsiteY0" fmla="*/ 8964 h 5171514"/>
              <a:gd name="connsiteX1" fmla="*/ 2743200 w 4419600"/>
              <a:gd name="connsiteY1" fmla="*/ 0 h 5171514"/>
              <a:gd name="connsiteX2" fmla="*/ 4419600 w 4419600"/>
              <a:gd name="connsiteY2" fmla="*/ 5171514 h 5171514"/>
              <a:gd name="connsiteX3" fmla="*/ 0 w 4419600"/>
              <a:gd name="connsiteY3" fmla="*/ 5171514 h 5171514"/>
              <a:gd name="connsiteX4" fmla="*/ 0 w 4419600"/>
              <a:gd name="connsiteY4" fmla="*/ 8964 h 5171514"/>
              <a:gd name="connsiteX0" fmla="*/ 0 w 4419600"/>
              <a:gd name="connsiteY0" fmla="*/ 8964 h 5171514"/>
              <a:gd name="connsiteX1" fmla="*/ 2734235 w 4419600"/>
              <a:gd name="connsiteY1" fmla="*/ 0 h 5171514"/>
              <a:gd name="connsiteX2" fmla="*/ 4419600 w 4419600"/>
              <a:gd name="connsiteY2" fmla="*/ 5171514 h 5171514"/>
              <a:gd name="connsiteX3" fmla="*/ 0 w 4419600"/>
              <a:gd name="connsiteY3" fmla="*/ 5171514 h 5171514"/>
              <a:gd name="connsiteX4" fmla="*/ 0 w 4419600"/>
              <a:gd name="connsiteY4" fmla="*/ 8964 h 5171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9600" h="5171514">
                <a:moveTo>
                  <a:pt x="0" y="8964"/>
                </a:moveTo>
                <a:lnTo>
                  <a:pt x="2734235" y="0"/>
                </a:lnTo>
                <a:lnTo>
                  <a:pt x="4419600" y="5171514"/>
                </a:lnTo>
                <a:lnTo>
                  <a:pt x="0" y="5171514"/>
                </a:lnTo>
                <a:lnTo>
                  <a:pt x="0" y="8964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1" y="1122848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 b="1" baseline="0">
                <a:solidFill>
                  <a:schemeClr val="tx1"/>
                </a:solidFill>
              </a:defRPr>
            </a:lvl1pPr>
            <a:lvl2pPr marL="3240" indent="0" algn="l">
              <a:spcBef>
                <a:spcPts val="0"/>
              </a:spcBef>
              <a:buNone/>
              <a:tabLst/>
              <a:defRPr sz="2200" baseline="0">
                <a:solidFill>
                  <a:schemeClr val="bg2"/>
                </a:solidFill>
              </a:defRPr>
            </a:lvl2pPr>
            <a:lvl3pPr marL="924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48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10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2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34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97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498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1_Triangles and Blo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1" y="1122848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 b="1" baseline="0">
                <a:solidFill>
                  <a:schemeClr val="tx1"/>
                </a:solidFill>
              </a:defRPr>
            </a:lvl1pPr>
            <a:lvl2pPr marL="3240" indent="0" algn="l">
              <a:spcBef>
                <a:spcPts val="0"/>
              </a:spcBef>
              <a:buNone/>
              <a:tabLst/>
              <a:defRPr sz="2200" baseline="0">
                <a:solidFill>
                  <a:schemeClr val="bg2"/>
                </a:solidFill>
              </a:defRPr>
            </a:lvl2pPr>
            <a:lvl3pPr marL="924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48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10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2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34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97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0" y="-8966"/>
            <a:ext cx="4392706" cy="5152465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2706" h="5152465">
                <a:moveTo>
                  <a:pt x="0" y="8965"/>
                </a:moveTo>
                <a:lnTo>
                  <a:pt x="2716306" y="0"/>
                </a:lnTo>
                <a:lnTo>
                  <a:pt x="4392706" y="5152465"/>
                </a:lnTo>
                <a:lnTo>
                  <a:pt x="0" y="5152465"/>
                </a:lnTo>
                <a:lnTo>
                  <a:pt x="0" y="8965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4" name="Picture 2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213178"/>
            <a:ext cx="1888872" cy="21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1599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38166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Rectangle 16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41096" y="2136385"/>
            <a:ext cx="2145875" cy="747897"/>
          </a:xfrm>
        </p:spPr>
        <p:txBody>
          <a:bodyPr anchor="ctr"/>
          <a:lstStyle>
            <a:lvl1pPr>
              <a:defRPr sz="2700" cap="all" baseline="0"/>
            </a:lvl1pPr>
          </a:lstStyle>
          <a:p>
            <a:r>
              <a:rPr lang="en-GB" dirty="0"/>
              <a:t>Title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10" name="Rectangle 9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 userDrawn="1"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2720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1 -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41096" y="2136385"/>
            <a:ext cx="2145875" cy="747897"/>
          </a:xfrm>
        </p:spPr>
        <p:txBody>
          <a:bodyPr anchor="ctr"/>
          <a:lstStyle>
            <a:lvl1pPr>
              <a:defRPr sz="2700" cap="all" baseline="0"/>
            </a:lvl1pPr>
          </a:lstStyle>
          <a:p>
            <a:r>
              <a:rPr lang="en-GB" dirty="0"/>
              <a:t>Title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10" name="Rectangle 9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 userDrawn="1"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340288" cy="5143500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40288" h="5143500">
                <a:moveTo>
                  <a:pt x="0" y="0"/>
                </a:moveTo>
                <a:lnTo>
                  <a:pt x="4654924" y="0"/>
                </a:lnTo>
                <a:lnTo>
                  <a:pt x="6340288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4116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6" y="248323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2688" y="3486270"/>
            <a:ext cx="3843754" cy="657105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5043071" y="3486270"/>
            <a:ext cx="3843754" cy="657105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42688" y="1831103"/>
            <a:ext cx="3843754" cy="1550392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5043071" y="1831103"/>
            <a:ext cx="3843754" cy="1550392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8" y="1388443"/>
            <a:ext cx="3843754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5043071" y="1388443"/>
            <a:ext cx="3843754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20778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8654595" cy="461548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6695158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4533" y="3481305"/>
            <a:ext cx="2561614" cy="785512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3300205" y="3481305"/>
            <a:ext cx="2561614" cy="785512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44533" y="1831103"/>
            <a:ext cx="2561614" cy="1550392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3300205" y="1831103"/>
            <a:ext cx="2561614" cy="1550392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4533" y="1388443"/>
            <a:ext cx="2561614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300205" y="1388443"/>
            <a:ext cx="2561614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301029" y="3481305"/>
            <a:ext cx="2561614" cy="785512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301029" y="1831103"/>
            <a:ext cx="2561614" cy="1550392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6301029" y="1388443"/>
            <a:ext cx="2561614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36497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6723160" cy="461548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6615283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5007" y="3481305"/>
            <a:ext cx="1948830" cy="840694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2469336" y="3481305"/>
            <a:ext cx="1948830" cy="840694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35007" y="1831103"/>
            <a:ext cx="1948830" cy="1550392"/>
          </a:xfrm>
        </p:spPr>
        <p:txBody>
          <a:bodyPr lIns="72000" tIns="72000" rIns="72000" bIns="72000"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35007" y="1388443"/>
            <a:ext cx="1948830" cy="442660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469336" y="1388443"/>
            <a:ext cx="1948830" cy="442660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2469336" y="1831103"/>
            <a:ext cx="1948830" cy="1550392"/>
          </a:xfrm>
        </p:spPr>
        <p:txBody>
          <a:bodyPr lIns="72000" tIns="72000" rIns="72000" bIns="72000"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4703665" y="3481305"/>
            <a:ext cx="1948830" cy="840694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4703665" y="1388443"/>
            <a:ext cx="1948830" cy="442660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4703665" y="1831103"/>
            <a:ext cx="1948830" cy="1550392"/>
          </a:xfrm>
        </p:spPr>
        <p:txBody>
          <a:bodyPr lIns="72000" tIns="72000" rIns="72000" bIns="72000"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6937995" y="3481305"/>
            <a:ext cx="1948830" cy="840694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937995" y="1388443"/>
            <a:ext cx="1948830" cy="442660"/>
          </a:xfrm>
          <a:solidFill>
            <a:schemeClr val="accent3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6937995" y="1831103"/>
            <a:ext cx="1948830" cy="1550392"/>
          </a:xfrm>
        </p:spPr>
        <p:txBody>
          <a:bodyPr lIns="72000" tIns="72000" rIns="72000" bIns="72000"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914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8654595" cy="461548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7" y="1388443"/>
            <a:ext cx="3864347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5012927" y="1388443"/>
            <a:ext cx="3873898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242687" y="2001691"/>
            <a:ext cx="3864347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5012927" y="2001691"/>
            <a:ext cx="3873898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32376" y="4215715"/>
            <a:ext cx="6725791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204"/>
              </a:spcBef>
              <a:defRPr sz="1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78250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8654595" cy="461548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6" y="1388444"/>
            <a:ext cx="2654085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255264" y="1388443"/>
            <a:ext cx="2654085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6232737" y="1388444"/>
            <a:ext cx="2654085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250368" y="2001691"/>
            <a:ext cx="2654086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3255266" y="2001691"/>
            <a:ext cx="2654086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6232739" y="2001691"/>
            <a:ext cx="2654086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32377" y="4215715"/>
            <a:ext cx="7880266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204"/>
              </a:spcBef>
              <a:defRPr sz="1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875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4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7870391" cy="461548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0527" y="1388443"/>
            <a:ext cx="1912119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477192" y="1388443"/>
            <a:ext cx="1912119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4713857" y="1388443"/>
            <a:ext cx="1912119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950523" y="1388443"/>
            <a:ext cx="1912119" cy="442661"/>
          </a:xfrm>
          <a:solidFill>
            <a:schemeClr val="accent3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240527" y="2001691"/>
            <a:ext cx="1912119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2477192" y="2001691"/>
            <a:ext cx="1912119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26"/>
          </p:nvPr>
        </p:nvSpPr>
        <p:spPr>
          <a:xfrm>
            <a:off x="4713857" y="2001691"/>
            <a:ext cx="1912119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6950523" y="2001691"/>
            <a:ext cx="1912119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40527" y="4215715"/>
            <a:ext cx="6717639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204"/>
              </a:spcBef>
              <a:defRPr sz="1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00139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Box Image [Green]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0" y="-8966"/>
            <a:ext cx="4392706" cy="5152465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2706" h="5152465">
                <a:moveTo>
                  <a:pt x="0" y="8965"/>
                </a:moveTo>
                <a:lnTo>
                  <a:pt x="2716306" y="0"/>
                </a:lnTo>
                <a:lnTo>
                  <a:pt x="4392706" y="5152465"/>
                </a:lnTo>
                <a:lnTo>
                  <a:pt x="0" y="5152465"/>
                </a:lnTo>
                <a:lnTo>
                  <a:pt x="0" y="8965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52766" y="1388444"/>
            <a:ext cx="4216925" cy="2247851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 baseline="0">
                <a:solidFill>
                  <a:schemeClr val="bg1"/>
                </a:solidFill>
              </a:defRPr>
            </a:lvl1pPr>
            <a:lvl2pPr marL="3240" indent="0" algn="l">
              <a:lnSpc>
                <a:spcPct val="90000"/>
              </a:lnSpc>
              <a:spcBef>
                <a:spcPts val="408"/>
              </a:spcBef>
              <a:buNone/>
              <a:tabLst/>
              <a:defRPr sz="2200" baseline="0">
                <a:solidFill>
                  <a:schemeClr val="bg1">
                    <a:alpha val="70000"/>
                  </a:schemeClr>
                </a:solidFill>
              </a:defRPr>
            </a:lvl2pPr>
            <a:lvl3pPr marL="924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48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10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2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34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97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pic>
        <p:nvPicPr>
          <p:cNvPr id="7" name="Picture 6" descr="IPSOS_GAMECHANGERS_blue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45" y="4594687"/>
            <a:ext cx="377327" cy="355982"/>
          </a:xfrm>
          <a:prstGeom prst="rect">
            <a:avLst/>
          </a:prstGeom>
        </p:spPr>
      </p:pic>
      <p:pic>
        <p:nvPicPr>
          <p:cNvPr id="11" name="Picture 10" descr="IPSOS_GAMECHANGERS_blue.pn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610" r="22774"/>
          <a:stretch/>
        </p:blipFill>
        <p:spPr>
          <a:xfrm>
            <a:off x="6965726" y="4658133"/>
            <a:ext cx="1380186" cy="277168"/>
          </a:xfrm>
          <a:prstGeom prst="rect">
            <a:avLst/>
          </a:prstGeom>
        </p:spPr>
      </p:pic>
      <p:sp>
        <p:nvSpPr>
          <p:cNvPr id="9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3164412" cy="26949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8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204"/>
              </a:spcBef>
            </a:pPr>
            <a:r>
              <a:rPr lang="en-GB"/>
              <a:t>© 2015 Ipsos. </a:t>
            </a:r>
            <a:endParaRPr lang="en-GB" dirty="0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2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8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204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204"/>
                </a:spcBef>
              </a:pPr>
              <a:t>‹#›</a:t>
            </a:fld>
            <a:endParaRPr lang="en-GB" dirty="0"/>
          </a:p>
        </p:txBody>
      </p:sp>
      <p:pic>
        <p:nvPicPr>
          <p:cNvPr id="8" name="Picture 24"/>
          <p:cNvPicPr>
            <a:picLocks noChangeAspect="1" noChangeArrowheads="1"/>
          </p:cNvPicPr>
          <p:nvPr userDrawn="1"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213178"/>
            <a:ext cx="1888872" cy="21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71976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wide image [Green]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-8964"/>
            <a:ext cx="6223748" cy="5152464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205818"/>
              <a:gd name="connsiteY0" fmla="*/ 0 h 5143500"/>
              <a:gd name="connsiteX1" fmla="*/ 4654924 w 6205818"/>
              <a:gd name="connsiteY1" fmla="*/ 0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05818"/>
              <a:gd name="connsiteY0" fmla="*/ 0 h 5143500"/>
              <a:gd name="connsiteX1" fmla="*/ 4493559 w 6205818"/>
              <a:gd name="connsiteY1" fmla="*/ 17930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05818"/>
              <a:gd name="connsiteY0" fmla="*/ 0 h 5143500"/>
              <a:gd name="connsiteX1" fmla="*/ 4502524 w 6205818"/>
              <a:gd name="connsiteY1" fmla="*/ 26895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05818"/>
              <a:gd name="connsiteY0" fmla="*/ 0 h 5143500"/>
              <a:gd name="connsiteX1" fmla="*/ 4502524 w 6205818"/>
              <a:gd name="connsiteY1" fmla="*/ 1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23748"/>
              <a:gd name="connsiteY0" fmla="*/ 0 h 5143500"/>
              <a:gd name="connsiteX1" fmla="*/ 4502524 w 6223748"/>
              <a:gd name="connsiteY1" fmla="*/ 1 h 5143500"/>
              <a:gd name="connsiteX2" fmla="*/ 6223748 w 6223748"/>
              <a:gd name="connsiteY2" fmla="*/ 5143499 h 5143500"/>
              <a:gd name="connsiteX3" fmla="*/ 0 w 6223748"/>
              <a:gd name="connsiteY3" fmla="*/ 5143500 h 5143500"/>
              <a:gd name="connsiteX4" fmla="*/ 0 w 6223748"/>
              <a:gd name="connsiteY4" fmla="*/ 0 h 5143500"/>
              <a:gd name="connsiteX0" fmla="*/ 0 w 6223748"/>
              <a:gd name="connsiteY0" fmla="*/ 8964 h 5152464"/>
              <a:gd name="connsiteX1" fmla="*/ 4529418 w 6223748"/>
              <a:gd name="connsiteY1" fmla="*/ 0 h 5152464"/>
              <a:gd name="connsiteX2" fmla="*/ 6223748 w 6223748"/>
              <a:gd name="connsiteY2" fmla="*/ 5152463 h 5152464"/>
              <a:gd name="connsiteX3" fmla="*/ 0 w 6223748"/>
              <a:gd name="connsiteY3" fmla="*/ 5152464 h 5152464"/>
              <a:gd name="connsiteX4" fmla="*/ 0 w 6223748"/>
              <a:gd name="connsiteY4" fmla="*/ 8964 h 5152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23748" h="5152464">
                <a:moveTo>
                  <a:pt x="0" y="8964"/>
                </a:moveTo>
                <a:lnTo>
                  <a:pt x="4529418" y="0"/>
                </a:lnTo>
                <a:lnTo>
                  <a:pt x="6223748" y="5152463"/>
                </a:lnTo>
                <a:lnTo>
                  <a:pt x="0" y="5152464"/>
                </a:lnTo>
                <a:lnTo>
                  <a:pt x="0" y="8964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78999" y="2102790"/>
            <a:ext cx="2190693" cy="747897"/>
          </a:xfrm>
        </p:spPr>
        <p:txBody>
          <a:bodyPr anchor="ctr"/>
          <a:lstStyle>
            <a:lvl1pPr>
              <a:defRPr sz="2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pic>
        <p:nvPicPr>
          <p:cNvPr id="11" name="Picture 10" descr="IPSOS_GAMECHANGERS_blu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610" r="22774"/>
          <a:stretch/>
        </p:blipFill>
        <p:spPr>
          <a:xfrm>
            <a:off x="6965726" y="4658133"/>
            <a:ext cx="1380186" cy="277168"/>
          </a:xfrm>
          <a:prstGeom prst="rect">
            <a:avLst/>
          </a:prstGeom>
        </p:spPr>
      </p:pic>
      <p:sp>
        <p:nvSpPr>
          <p:cNvPr id="13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4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8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204"/>
              </a:spcBef>
            </a:pPr>
            <a:r>
              <a:rPr lang="en-GB"/>
              <a:t>© 2015 Ipsos. </a:t>
            </a:r>
            <a:endParaRPr lang="en-GB" dirty="0"/>
          </a:p>
        </p:txBody>
      </p:sp>
      <p:sp>
        <p:nvSpPr>
          <p:cNvPr id="14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2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8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204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204"/>
                </a:spcBef>
              </a:pPr>
              <a:t>‹#›</a:t>
            </a:fld>
            <a:endParaRPr lang="en-GB" dirty="0"/>
          </a:p>
        </p:txBody>
      </p:sp>
      <p:pic>
        <p:nvPicPr>
          <p:cNvPr id="15" name="Picture 14" descr="IPSOS_GAMECHANGERS_blue.pn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45" y="4594687"/>
            <a:ext cx="377327" cy="355982"/>
          </a:xfrm>
          <a:prstGeom prst="rect">
            <a:avLst/>
          </a:prstGeom>
        </p:spPr>
      </p:pic>
      <p:pic>
        <p:nvPicPr>
          <p:cNvPr id="8" name="Picture 24"/>
          <p:cNvPicPr>
            <a:picLocks noChangeAspect="1" noChangeArrowheads="1"/>
          </p:cNvPicPr>
          <p:nvPr userDrawn="1"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213178"/>
            <a:ext cx="1888872" cy="21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76817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ll2_Bullets Only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8654595" cy="4615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pic>
        <p:nvPicPr>
          <p:cNvPr id="22" name="Picture 21" descr="IPSOS_GAMECHANGERS_blu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610" r="22774"/>
          <a:stretch/>
        </p:blipFill>
        <p:spPr>
          <a:xfrm>
            <a:off x="6965726" y="4658133"/>
            <a:ext cx="1380186" cy="277168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924282" rtl="0" eaLnBrk="1" latinLnBrk="0" hangingPunct="1">
              <a:lnSpc>
                <a:spcPct val="85000"/>
              </a:lnSpc>
              <a:spcBef>
                <a:spcPts val="204"/>
              </a:spcBef>
            </a:pPr>
            <a:fld id="{01990C03-C3A3-48FE-AF6D-3AE397C89625}" type="slidenum">
              <a:rPr lang="en-GB" sz="8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924282" rtl="0" eaLnBrk="1" latinLnBrk="0" hangingPunct="1">
                <a:lnSpc>
                  <a:spcPct val="85000"/>
                </a:lnSpc>
                <a:spcBef>
                  <a:spcPts val="204"/>
                </a:spcBef>
              </a:pPr>
              <a:t>‹#›</a:t>
            </a:fld>
            <a:endParaRPr lang="en-GB" sz="8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5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924282" rtl="0" eaLnBrk="1" fontAlgn="auto" latinLnBrk="0" hangingPunct="1">
              <a:lnSpc>
                <a:spcPct val="85000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2015 Ipsos.</a:t>
            </a:r>
            <a:endParaRPr lang="en-GB" sz="1200" dirty="0">
              <a:solidFill>
                <a:schemeClr val="bg1"/>
              </a:solidFill>
            </a:endParaRPr>
          </a:p>
        </p:txBody>
      </p:sp>
      <p:pic>
        <p:nvPicPr>
          <p:cNvPr id="16" name="Picture 15" descr="IPSOS_GAMECHANGERS_blue.pn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45" y="4594687"/>
            <a:ext cx="377327" cy="355982"/>
          </a:xfrm>
          <a:prstGeom prst="rect">
            <a:avLst/>
          </a:prstGeom>
        </p:spPr>
      </p:pic>
      <p:sp>
        <p:nvSpPr>
          <p:cNvPr id="1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3" y="1399203"/>
            <a:ext cx="8653462" cy="2639397"/>
          </a:xfrm>
        </p:spPr>
        <p:txBody>
          <a:bodyPr/>
          <a:lstStyle>
            <a:lvl1pPr marL="176213" indent="-176213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200" cap="none">
                <a:solidFill>
                  <a:schemeClr val="bg1"/>
                </a:solidFill>
              </a:defRPr>
            </a:lvl1pPr>
            <a:lvl2pPr marL="476250" indent="-16668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–"/>
              <a:tabLst/>
              <a:defRPr sz="1200">
                <a:solidFill>
                  <a:schemeClr val="bg1"/>
                </a:solidFill>
              </a:defRPr>
            </a:lvl2pPr>
            <a:lvl3pPr marL="692150" indent="-1778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5000"/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3pPr>
            <a:lvl5pPr marL="968375" indent="-174625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5000"/>
              <a:buFont typeface="Arial" panose="020B0604020202020204" pitchFamily="34" charset="0"/>
              <a:buChar char="-"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pic>
        <p:nvPicPr>
          <p:cNvPr id="9" name="Picture 24"/>
          <p:cNvPicPr>
            <a:picLocks noChangeAspect="1" noChangeArrowheads="1"/>
          </p:cNvPicPr>
          <p:nvPr userDrawn="1"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213178"/>
            <a:ext cx="1888872" cy="21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96868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in Title - 1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-1" y="-8966"/>
            <a:ext cx="3740523" cy="5152466"/>
          </a:xfrm>
          <a:custGeom>
            <a:avLst/>
            <a:gdLst>
              <a:gd name="connsiteX0" fmla="*/ 0 w 4000500"/>
              <a:gd name="connsiteY0" fmla="*/ 0 h 5143500"/>
              <a:gd name="connsiteX1" fmla="*/ 4000500 w 4000500"/>
              <a:gd name="connsiteY1" fmla="*/ 0 h 5143500"/>
              <a:gd name="connsiteX2" fmla="*/ 4000500 w 4000500"/>
              <a:gd name="connsiteY2" fmla="*/ 5143500 h 5143500"/>
              <a:gd name="connsiteX3" fmla="*/ 0 w 4000500"/>
              <a:gd name="connsiteY3" fmla="*/ 5143500 h 5143500"/>
              <a:gd name="connsiteX4" fmla="*/ 0 w 4000500"/>
              <a:gd name="connsiteY4" fmla="*/ 0 h 5143500"/>
              <a:gd name="connsiteX0" fmla="*/ 0 w 4000500"/>
              <a:gd name="connsiteY0" fmla="*/ 0 h 5143500"/>
              <a:gd name="connsiteX1" fmla="*/ 432547 w 4000500"/>
              <a:gd name="connsiteY1" fmla="*/ 8964 h 5143500"/>
              <a:gd name="connsiteX2" fmla="*/ 4000500 w 4000500"/>
              <a:gd name="connsiteY2" fmla="*/ 5143500 h 5143500"/>
              <a:gd name="connsiteX3" fmla="*/ 0 w 4000500"/>
              <a:gd name="connsiteY3" fmla="*/ 5143500 h 5143500"/>
              <a:gd name="connsiteX4" fmla="*/ 0 w 4000500"/>
              <a:gd name="connsiteY4" fmla="*/ 0 h 5143500"/>
              <a:gd name="connsiteX0" fmla="*/ 0 w 3740523"/>
              <a:gd name="connsiteY0" fmla="*/ 0 h 5143500"/>
              <a:gd name="connsiteX1" fmla="*/ 432547 w 3740523"/>
              <a:gd name="connsiteY1" fmla="*/ 8964 h 5143500"/>
              <a:gd name="connsiteX2" fmla="*/ 3740523 w 3740523"/>
              <a:gd name="connsiteY2" fmla="*/ 5143500 h 5143500"/>
              <a:gd name="connsiteX3" fmla="*/ 0 w 3740523"/>
              <a:gd name="connsiteY3" fmla="*/ 5143500 h 5143500"/>
              <a:gd name="connsiteX4" fmla="*/ 0 w 3740523"/>
              <a:gd name="connsiteY4" fmla="*/ 0 h 5143500"/>
              <a:gd name="connsiteX0" fmla="*/ 0 w 3740523"/>
              <a:gd name="connsiteY0" fmla="*/ 0 h 5143500"/>
              <a:gd name="connsiteX1" fmla="*/ 441511 w 3740523"/>
              <a:gd name="connsiteY1" fmla="*/ 17929 h 5143500"/>
              <a:gd name="connsiteX2" fmla="*/ 3740523 w 3740523"/>
              <a:gd name="connsiteY2" fmla="*/ 5143500 h 5143500"/>
              <a:gd name="connsiteX3" fmla="*/ 0 w 3740523"/>
              <a:gd name="connsiteY3" fmla="*/ 5143500 h 5143500"/>
              <a:gd name="connsiteX4" fmla="*/ 0 w 3740523"/>
              <a:gd name="connsiteY4" fmla="*/ 0 h 5143500"/>
              <a:gd name="connsiteX0" fmla="*/ 0 w 3740523"/>
              <a:gd name="connsiteY0" fmla="*/ 8966 h 5152466"/>
              <a:gd name="connsiteX1" fmla="*/ 441511 w 3740523"/>
              <a:gd name="connsiteY1" fmla="*/ 0 h 5152466"/>
              <a:gd name="connsiteX2" fmla="*/ 3740523 w 3740523"/>
              <a:gd name="connsiteY2" fmla="*/ 5152466 h 5152466"/>
              <a:gd name="connsiteX3" fmla="*/ 0 w 3740523"/>
              <a:gd name="connsiteY3" fmla="*/ 5152466 h 5152466"/>
              <a:gd name="connsiteX4" fmla="*/ 0 w 3740523"/>
              <a:gd name="connsiteY4" fmla="*/ 8966 h 515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40523" h="5152466">
                <a:moveTo>
                  <a:pt x="0" y="8966"/>
                </a:moveTo>
                <a:lnTo>
                  <a:pt x="441511" y="0"/>
                </a:lnTo>
                <a:lnTo>
                  <a:pt x="3740523" y="5152466"/>
                </a:lnTo>
                <a:lnTo>
                  <a:pt x="0" y="5152466"/>
                </a:lnTo>
                <a:lnTo>
                  <a:pt x="0" y="8966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76000" y="2152234"/>
            <a:ext cx="4699059" cy="508645"/>
          </a:xfrm>
        </p:spPr>
        <p:txBody>
          <a:bodyPr anchor="ctr"/>
          <a:lstStyle>
            <a:lvl1pPr>
              <a:defRPr sz="3700" baseline="0"/>
            </a:lvl1pPr>
          </a:lstStyle>
          <a:p>
            <a:r>
              <a:rPr lang="en-US" dirty="0"/>
              <a:t>Impact word(s)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76000" y="2864332"/>
            <a:ext cx="4699059" cy="13323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2">
                    <a:lumMod val="75000"/>
                  </a:schemeClr>
                </a:solidFill>
              </a:defRPr>
            </a:lvl1pPr>
            <a:lvl2pPr marL="3240" indent="0" algn="l">
              <a:spcBef>
                <a:spcPts val="0"/>
              </a:spcBef>
              <a:buNone/>
              <a:tabLst/>
              <a:defRPr baseline="0">
                <a:solidFill>
                  <a:schemeClr val="bg2">
                    <a:lumMod val="75000"/>
                  </a:schemeClr>
                </a:solidFill>
              </a:defRPr>
            </a:lvl2pPr>
            <a:lvl3pPr marL="924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48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10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2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34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97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</a:t>
            </a:r>
          </a:p>
          <a:p>
            <a:pPr lvl="1"/>
            <a:r>
              <a:rPr lang="en-US" dirty="0"/>
              <a:t>Job title, date, or other relevant presenter info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176000" y="1389063"/>
            <a:ext cx="4699059" cy="637454"/>
          </a:xfrm>
        </p:spPr>
        <p:txBody>
          <a:bodyPr anchor="b">
            <a:normAutofit/>
          </a:bodyPr>
          <a:lstStyle>
            <a:lvl1pPr>
              <a:defRPr sz="2200" b="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Full presentation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689036" y="672878"/>
            <a:ext cx="1165276" cy="633412"/>
          </a:xfrm>
          <a:solidFill>
            <a:schemeClr val="bg1"/>
          </a:solidFill>
        </p:spPr>
        <p:txBody>
          <a:bodyPr/>
          <a:lstStyle>
            <a:lvl1pPr algn="ctr">
              <a:defRPr sz="1400"/>
            </a:lvl1pPr>
          </a:lstStyle>
          <a:p>
            <a:r>
              <a:rPr lang="en-GB" dirty="0"/>
              <a:t>Client Logo</a:t>
            </a:r>
            <a:br>
              <a:rPr lang="en-GB" dirty="0"/>
            </a:br>
            <a:r>
              <a:rPr lang="en-GB" dirty="0"/>
              <a:t>(delete if unused)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47311" y="4627422"/>
            <a:ext cx="560381" cy="260192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7F034911-0302-4AAB-AEF0-815419E292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4176000" y="4031450"/>
            <a:ext cx="4699059" cy="595972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© 2015 Ipsos.  All rights reserved. Contains Ipsos' Confidential and Proprietary information and may not be disclosed or reproduced without the prior written consent of Ipsos.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>
              <a:lnSpc>
                <a:spcPct val="85000"/>
              </a:lnSpc>
              <a:spcBef>
                <a:spcPts val="204"/>
              </a:spcBef>
            </a:pPr>
            <a:fld id="{01990C03-C3A3-48FE-AF6D-3AE397C89625}" type="slidenum">
              <a:rPr lang="en-GB" sz="1000">
                <a:solidFill>
                  <a:schemeClr val="bg1"/>
                </a:solidFill>
              </a:rPr>
              <a:pPr>
                <a:lnSpc>
                  <a:spcPct val="85000"/>
                </a:lnSpc>
                <a:spcBef>
                  <a:spcPts val="204"/>
                </a:spcBef>
              </a:pPr>
              <a:t>‹#›</a:t>
            </a:fld>
            <a:endParaRPr lang="en-GB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1068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ection Hea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833" y="2480191"/>
            <a:ext cx="7093160" cy="962868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816"/>
              </a:spcBef>
              <a:defRPr sz="78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DOLOR SIT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21814" y="1858307"/>
            <a:ext cx="6033722" cy="621884"/>
          </a:xfrm>
        </p:spPr>
        <p:txBody>
          <a:bodyPr anchor="b">
            <a:normAutofit/>
          </a:bodyPr>
          <a:lstStyle>
            <a:lvl1pPr>
              <a:spcBef>
                <a:spcPts val="1224"/>
              </a:spcBef>
              <a:defRPr sz="2700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pic>
        <p:nvPicPr>
          <p:cNvPr id="13" name="Picture 12" descr="IPSOS_GAMECHANGERS_blu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610" r="22774"/>
          <a:stretch/>
        </p:blipFill>
        <p:spPr>
          <a:xfrm>
            <a:off x="6965726" y="4658133"/>
            <a:ext cx="1380186" cy="277168"/>
          </a:xfrm>
          <a:prstGeom prst="rect">
            <a:avLst/>
          </a:prstGeom>
        </p:spPr>
      </p:pic>
      <p:sp>
        <p:nvSpPr>
          <p:cNvPr id="29" name="TextBox 28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>
              <a:lnSpc>
                <a:spcPct val="85000"/>
              </a:lnSpc>
              <a:spcBef>
                <a:spcPts val="204"/>
              </a:spcBef>
            </a:pPr>
            <a:fld id="{01990C03-C3A3-48FE-AF6D-3AE397C89625}" type="slidenum">
              <a:rPr lang="en-GB" sz="800" smtClean="0">
                <a:solidFill>
                  <a:prstClr val="white"/>
                </a:solidFill>
              </a:rPr>
              <a:pPr>
                <a:lnSpc>
                  <a:spcPct val="85000"/>
                </a:lnSpc>
                <a:spcBef>
                  <a:spcPts val="204"/>
                </a:spcBef>
              </a:pPr>
              <a:t>‹#›</a:t>
            </a:fld>
            <a:endParaRPr lang="en-GB" sz="800" dirty="0">
              <a:solidFill>
                <a:prstClr val="white"/>
              </a:solidFill>
            </a:endParaRPr>
          </a:p>
        </p:txBody>
      </p:sp>
      <p:pic>
        <p:nvPicPr>
          <p:cNvPr id="31" name="Picture 30" descr="IPSOS_GAMECHANGERS_blue.pn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45" y="4594687"/>
            <a:ext cx="377327" cy="355982"/>
          </a:xfrm>
          <a:prstGeom prst="rect">
            <a:avLst/>
          </a:prstGeom>
        </p:spPr>
      </p:pic>
      <p:pic>
        <p:nvPicPr>
          <p:cNvPr id="8" name="Picture 24"/>
          <p:cNvPicPr>
            <a:picLocks noChangeAspect="1" noChangeArrowheads="1"/>
          </p:cNvPicPr>
          <p:nvPr userDrawn="1"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213178"/>
            <a:ext cx="1888872" cy="21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282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376" y="643468"/>
            <a:ext cx="8654595" cy="4615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650" y="1388443"/>
            <a:ext cx="8651621" cy="26430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965726" y="4594675"/>
            <a:ext cx="1933546" cy="355982"/>
            <a:chOff x="10239375" y="6688139"/>
            <a:chExt cx="2842245" cy="523426"/>
          </a:xfrm>
        </p:grpSpPr>
        <p:pic>
          <p:nvPicPr>
            <p:cNvPr id="11" name="Picture 10" descr="IPSOS_GAMECHANGERS_blue.png"/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2" name="Picture 11" descr="IPSOS_GAMECHANGERS_blue.png"/>
            <p:cNvPicPr>
              <a:picLocks noChangeAspect="1"/>
            </p:cNvPicPr>
            <p:nvPr userDrawn="1"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sp>
        <p:nvSpPr>
          <p:cNvPr id="13" name="TextBox 12"/>
          <p:cNvSpPr txBox="1"/>
          <p:nvPr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924282" rtl="0" eaLnBrk="1" latinLnBrk="0" hangingPunct="1">
              <a:lnSpc>
                <a:spcPct val="85000"/>
              </a:lnSpc>
              <a:spcBef>
                <a:spcPts val="204"/>
              </a:spcBef>
            </a:pPr>
            <a:fld id="{01990C03-C3A3-48FE-AF6D-3AE397C89625}" type="slidenum">
              <a:rPr lang="en-GB" sz="8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pPr marL="0" algn="l" defTabSz="924282" rtl="0" eaLnBrk="1" latinLnBrk="0" hangingPunct="1">
                <a:lnSpc>
                  <a:spcPct val="85000"/>
                </a:lnSpc>
                <a:spcBef>
                  <a:spcPts val="204"/>
                </a:spcBef>
              </a:pPr>
              <a:t>‹#›</a:t>
            </a:fld>
            <a:endParaRPr lang="en-GB" sz="800" kern="12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9344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318" r:id="rId1"/>
    <p:sldLayoutId id="2147493383" r:id="rId2"/>
    <p:sldLayoutId id="2147493319" r:id="rId3"/>
    <p:sldLayoutId id="2147493322" r:id="rId4"/>
    <p:sldLayoutId id="2147493323" r:id="rId5"/>
    <p:sldLayoutId id="2147493382" r:id="rId6"/>
    <p:sldLayoutId id="2147493314" r:id="rId7"/>
    <p:sldLayoutId id="2147493315" r:id="rId8"/>
    <p:sldLayoutId id="2147493391" r:id="rId9"/>
    <p:sldLayoutId id="2147493388" r:id="rId10"/>
    <p:sldLayoutId id="2147493316" r:id="rId11"/>
    <p:sldLayoutId id="2147493390" r:id="rId12"/>
    <p:sldLayoutId id="2147493331" r:id="rId13"/>
    <p:sldLayoutId id="2147493332" r:id="rId14"/>
    <p:sldLayoutId id="2147493333" r:id="rId15"/>
    <p:sldLayoutId id="2147493334" r:id="rId16"/>
    <p:sldLayoutId id="2147493335" r:id="rId17"/>
    <p:sldLayoutId id="2147493336" r:id="rId18"/>
    <p:sldLayoutId id="2147493392" r:id="rId19"/>
    <p:sldLayoutId id="2147493393" r:id="rId20"/>
    <p:sldLayoutId id="2147493385" r:id="rId21"/>
    <p:sldLayoutId id="2147493389" r:id="rId22"/>
    <p:sldLayoutId id="2147493420" r:id="rId23"/>
  </p:sldLayoutIdLst>
  <p:hf hdr="0"/>
  <p:txStyles>
    <p:titleStyle>
      <a:lvl1pPr algn="l" defTabSz="924282" rtl="0" eaLnBrk="1" latinLnBrk="0" hangingPunct="1">
        <a:lnSpc>
          <a:spcPct val="90000"/>
        </a:lnSpc>
        <a:spcBef>
          <a:spcPts val="408"/>
        </a:spcBef>
        <a:buNone/>
        <a:tabLst/>
        <a:defRPr sz="33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24282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kern="1200" cap="all" baseline="0">
          <a:solidFill>
            <a:schemeClr val="tx1"/>
          </a:solidFill>
          <a:latin typeface="+mn-lt"/>
          <a:ea typeface="+mn-ea"/>
          <a:cs typeface="+mn-cs"/>
        </a:defRPr>
      </a:lvl1pPr>
      <a:lvl2pPr marL="3240" indent="0" algn="l" defTabSz="924282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86802" indent="-186802" algn="l" defTabSz="924282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431911" indent="-191121" algn="l" defTabSz="924282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606834" indent="-176004" algn="l" defTabSz="924282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SzPct val="8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41775" indent="-231070" algn="l" defTabSz="92428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03916" indent="-231070" algn="l" defTabSz="92428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66056" indent="-231070" algn="l" defTabSz="92428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28198" indent="-231070" algn="l" defTabSz="92428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2140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4282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6422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48564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10704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72846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34986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97126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6.xml"/><Relationship Id="rId4" Type="http://schemas.openxmlformats.org/officeDocument/2006/relationships/chart" Target="../charts/char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4.xml"/><Relationship Id="rId4" Type="http://schemas.openxmlformats.org/officeDocument/2006/relationships/chart" Target="../charts/chart3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1.xml"/><Relationship Id="rId4" Type="http://schemas.openxmlformats.org/officeDocument/2006/relationships/chart" Target="../charts/chart4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8.xml"/><Relationship Id="rId4" Type="http://schemas.openxmlformats.org/officeDocument/2006/relationships/chart" Target="../charts/char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015409" y="1669773"/>
            <a:ext cx="5076356" cy="2195409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ISTRAŽIVANJE kapaciteta za lokalni ekonomski razvoj u Srbiji</a:t>
            </a:r>
            <a:endParaRPr lang="pt-BR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8" r="7378"/>
          <a:stretch>
            <a:fillRect/>
          </a:stretch>
        </p:blipFill>
        <p:spPr/>
      </p:pic>
      <p:sp>
        <p:nvSpPr>
          <p:cNvPr id="5" name="Footer Placeholder 10"/>
          <p:cNvSpPr txBox="1">
            <a:spLocks/>
          </p:cNvSpPr>
          <p:nvPr/>
        </p:nvSpPr>
        <p:spPr>
          <a:xfrm>
            <a:off x="4392706" y="4353335"/>
            <a:ext cx="4699059" cy="30201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24282" rtl="0" eaLnBrk="1" latinLnBrk="0" hangingPunct="1">
              <a:defRPr sz="10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2140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4282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6422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48564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10704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7284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3498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9712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dirty="0">
                <a:solidFill>
                  <a:schemeClr val="bg2"/>
                </a:solidFill>
              </a:rPr>
              <a:t>© 201</a:t>
            </a:r>
            <a:r>
              <a:rPr lang="sr-Latn-RS" sz="800" dirty="0">
                <a:solidFill>
                  <a:schemeClr val="bg2"/>
                </a:solidFill>
              </a:rPr>
              <a:t>8</a:t>
            </a:r>
            <a:r>
              <a:rPr lang="en-GB" sz="800" dirty="0">
                <a:solidFill>
                  <a:schemeClr val="bg2"/>
                </a:solidFill>
              </a:rPr>
              <a:t> Ipsos.  All rights reserved. Contains Ipsos' Confidential and Proprietary information and may not be disclosed or reproduced without the prior written consent of Ipsos.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070" y="596762"/>
            <a:ext cx="2247900" cy="6953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068378" y="3865182"/>
            <a:ext cx="1818592" cy="2794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949A2F7-914A-4C66-B2F7-31DB7135ED4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968" y="446902"/>
            <a:ext cx="1354920" cy="122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16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652766" y="1388444"/>
            <a:ext cx="4233049" cy="2247851"/>
          </a:xfrm>
        </p:spPr>
        <p:txBody>
          <a:bodyPr>
            <a:normAutofit/>
          </a:bodyPr>
          <a:lstStyle/>
          <a:p>
            <a:r>
              <a:rPr lang="en-GB" b="1" dirty="0"/>
              <a:t>METODOLOGIJA</a:t>
            </a:r>
            <a:endParaRPr lang="sr-Latn-R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924282" rtl="0" eaLnBrk="1" latinLnBrk="0" hangingPunct="1">
              <a:lnSpc>
                <a:spcPct val="85000"/>
              </a:lnSpc>
              <a:spcBef>
                <a:spcPts val="204"/>
              </a:spcBef>
            </a:pPr>
            <a:fld id="{01990C03-C3A3-48FE-AF6D-3AE397C89625}" type="slidenum">
              <a:rPr lang="en-GB" sz="8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924282" rtl="0" eaLnBrk="1" latinLnBrk="0" hangingPunct="1">
                <a:lnSpc>
                  <a:spcPct val="85000"/>
                </a:lnSpc>
                <a:spcBef>
                  <a:spcPts val="204"/>
                </a:spcBef>
              </a:pPr>
              <a:t>2</a:t>
            </a:fld>
            <a:endParaRPr lang="en-GB" sz="8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9736" y="4755925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924282" rtl="0" eaLnBrk="1" fontAlgn="auto" latinLnBrk="0" hangingPunct="1">
              <a:lnSpc>
                <a:spcPct val="85000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2015 Ipsos.</a:t>
            </a:r>
            <a:endParaRPr lang="en-GB" sz="1200" dirty="0">
              <a:solidFill>
                <a:schemeClr val="bg1"/>
              </a:solidFill>
            </a:endParaRP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8" r="73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515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0283" y="177284"/>
            <a:ext cx="25942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CS" sz="2800" b="1" dirty="0">
                <a:solidFill>
                  <a:schemeClr val="bg1"/>
                </a:solidFill>
              </a:rPr>
              <a:t>METODOLOGIJA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26373" y="1189409"/>
            <a:ext cx="8531894" cy="2857074"/>
          </a:xfrm>
          <a:prstGeom prst="rect">
            <a:avLst/>
          </a:prstGeom>
        </p:spPr>
        <p:txBody>
          <a:bodyPr/>
          <a:lstStyle>
            <a:lvl1pPr marL="0" indent="0" algn="l" defTabSz="924282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40" indent="0" algn="l" defTabSz="924282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6802" indent="-186802" algn="l" defTabSz="924282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11" indent="-191121" algn="l" defTabSz="924282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6834" indent="-176004" algn="l" defTabSz="924282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5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1775" indent="-231070" algn="l" defTabSz="92428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3916" indent="-231070" algn="l" defTabSz="92428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6056" indent="-231070" algn="l" defTabSz="92428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8198" indent="-231070" algn="l" defTabSz="92428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buClr>
                <a:schemeClr val="tx1">
                  <a:lumMod val="50000"/>
                </a:schemeClr>
              </a:buClr>
              <a:buSzPct val="120000"/>
            </a:pPr>
            <a:r>
              <a:rPr lang="sr-Latn-CS" sz="1800" b="1" dirty="0">
                <a:solidFill>
                  <a:schemeClr val="bg1"/>
                </a:solidFill>
              </a:rPr>
              <a:t>Realizacija</a:t>
            </a:r>
            <a:r>
              <a:rPr lang="sr-Latn-CS" dirty="0">
                <a:solidFill>
                  <a:schemeClr val="bg1"/>
                </a:solidFill>
              </a:rPr>
              <a:t>: istraživanje je sprovedeno u periodu januara i februara 2018. godine</a:t>
            </a:r>
          </a:p>
          <a:p>
            <a:pPr>
              <a:spcBef>
                <a:spcPts val="1200"/>
              </a:spcBef>
              <a:buClr>
                <a:schemeClr val="tx1">
                  <a:lumMod val="50000"/>
                </a:schemeClr>
              </a:buClr>
              <a:buSzPct val="120000"/>
            </a:pPr>
            <a:r>
              <a:rPr lang="sr-Latn-CS" sz="1800" b="1" dirty="0">
                <a:solidFill>
                  <a:schemeClr val="bg1"/>
                </a:solidFill>
              </a:rPr>
              <a:t>Ciljna populacija</a:t>
            </a:r>
            <a:r>
              <a:rPr lang="sr-Latn-CS" b="1" dirty="0">
                <a:solidFill>
                  <a:schemeClr val="bg1"/>
                </a:solidFill>
              </a:rPr>
              <a:t>: </a:t>
            </a:r>
            <a:r>
              <a:rPr lang="sr-Latn-CS" dirty="0">
                <a:solidFill>
                  <a:schemeClr val="bg1"/>
                </a:solidFill>
              </a:rPr>
              <a:t>jedinice lokalne samouprave na teritoriji Srbije </a:t>
            </a:r>
          </a:p>
          <a:p>
            <a:pPr>
              <a:spcBef>
                <a:spcPts val="1200"/>
              </a:spcBef>
              <a:buClr>
                <a:schemeClr val="tx1">
                  <a:lumMod val="50000"/>
                </a:schemeClr>
              </a:buClr>
            </a:pPr>
            <a:r>
              <a:rPr lang="sr-Latn-CS" sz="1800" b="1" dirty="0">
                <a:solidFill>
                  <a:schemeClr val="bg1"/>
                </a:solidFill>
              </a:rPr>
              <a:t>Uzorački okvir</a:t>
            </a:r>
            <a:r>
              <a:rPr lang="sr-Latn-CS" b="1" dirty="0">
                <a:solidFill>
                  <a:schemeClr val="bg1"/>
                </a:solidFill>
              </a:rPr>
              <a:t>: </a:t>
            </a:r>
            <a:r>
              <a:rPr lang="sr-Latn-CS" dirty="0">
                <a:solidFill>
                  <a:schemeClr val="bg1"/>
                </a:solidFill>
              </a:rPr>
              <a:t>Lista svih jedinica lokalne smouprave na teritoriji Srbije</a:t>
            </a:r>
          </a:p>
          <a:p>
            <a:pPr>
              <a:spcBef>
                <a:spcPts val="1200"/>
              </a:spcBef>
              <a:buClr>
                <a:schemeClr val="tx1">
                  <a:lumMod val="50000"/>
                </a:schemeClr>
              </a:buClr>
              <a:buSzPct val="120000"/>
            </a:pPr>
            <a:r>
              <a:rPr lang="sr-Latn-CS" sz="1800" b="1" dirty="0">
                <a:solidFill>
                  <a:schemeClr val="bg1"/>
                </a:solidFill>
              </a:rPr>
              <a:t>Veličina uzorka</a:t>
            </a:r>
            <a:r>
              <a:rPr lang="sr-Latn-CS" dirty="0">
                <a:solidFill>
                  <a:schemeClr val="bg1"/>
                </a:solidFill>
              </a:rPr>
              <a:t>: 115 jedinica lokalne samouprave </a:t>
            </a:r>
          </a:p>
          <a:p>
            <a:pPr>
              <a:spcBef>
                <a:spcPts val="1200"/>
              </a:spcBef>
              <a:buClr>
                <a:schemeClr val="tx1">
                  <a:lumMod val="50000"/>
                </a:schemeClr>
              </a:buClr>
              <a:buSzPct val="120000"/>
            </a:pPr>
            <a:r>
              <a:rPr lang="sr-Latn-CS" sz="1800" b="1" dirty="0">
                <a:solidFill>
                  <a:schemeClr val="bg1"/>
                </a:solidFill>
              </a:rPr>
              <a:t>Tip istraživanja</a:t>
            </a:r>
            <a:r>
              <a:rPr lang="sr-Latn-CS" dirty="0">
                <a:solidFill>
                  <a:schemeClr val="bg1"/>
                </a:solidFill>
              </a:rPr>
              <a:t>: ONLINE + Licem u Lice</a:t>
            </a:r>
          </a:p>
          <a:p>
            <a:pPr>
              <a:spcBef>
                <a:spcPts val="1200"/>
              </a:spcBef>
              <a:buClr>
                <a:schemeClr val="tx1">
                  <a:lumMod val="50000"/>
                </a:schemeClr>
              </a:buClr>
              <a:buSzPct val="120000"/>
            </a:pPr>
            <a:r>
              <a:rPr lang="sr-Latn-CS" sz="1800" b="1" dirty="0">
                <a:solidFill>
                  <a:schemeClr val="bg1"/>
                </a:solidFill>
              </a:rPr>
              <a:t>Trajanje upitnika</a:t>
            </a:r>
            <a:r>
              <a:rPr lang="sr-Latn-CS" b="1" dirty="0">
                <a:solidFill>
                  <a:schemeClr val="bg1"/>
                </a:solidFill>
              </a:rPr>
              <a:t>: </a:t>
            </a:r>
            <a:r>
              <a:rPr lang="sr-Latn-CS" dirty="0">
                <a:solidFill>
                  <a:schemeClr val="bg1"/>
                </a:solidFill>
              </a:rPr>
              <a:t>približno 20 minuta</a:t>
            </a:r>
          </a:p>
        </p:txBody>
      </p:sp>
    </p:spTree>
    <p:extLst>
      <p:ext uri="{BB962C8B-B14F-4D97-AF65-F5344CB8AC3E}">
        <p14:creationId xmlns:p14="http://schemas.microsoft.com/office/powerpoint/2010/main" val="96064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652766" y="1388444"/>
            <a:ext cx="4233049" cy="2247851"/>
          </a:xfrm>
        </p:spPr>
        <p:txBody>
          <a:bodyPr>
            <a:normAutofit/>
          </a:bodyPr>
          <a:lstStyle/>
          <a:p>
            <a:r>
              <a:rPr lang="sr-Latn-CS" b="1" dirty="0"/>
              <a:t>KAPACITETI LOKALNIH SAMOUPRAVA ZA BAVLJENJE LOKALNIM EKONOMSKIM RAZVOJEM</a:t>
            </a:r>
            <a:endParaRPr lang="sr-Latn-R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924282" rtl="0" eaLnBrk="1" latinLnBrk="0" hangingPunct="1">
              <a:lnSpc>
                <a:spcPct val="85000"/>
              </a:lnSpc>
              <a:spcBef>
                <a:spcPts val="204"/>
              </a:spcBef>
            </a:pPr>
            <a:fld id="{01990C03-C3A3-48FE-AF6D-3AE397C89625}" type="slidenum">
              <a:rPr lang="en-GB" sz="8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924282" rtl="0" eaLnBrk="1" latinLnBrk="0" hangingPunct="1">
                <a:lnSpc>
                  <a:spcPct val="85000"/>
                </a:lnSpc>
                <a:spcBef>
                  <a:spcPts val="204"/>
                </a:spcBef>
              </a:pPr>
              <a:t>4</a:t>
            </a:fld>
            <a:endParaRPr lang="en-GB" sz="8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9736" y="4755925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924282" rtl="0" eaLnBrk="1" fontAlgn="auto" latinLnBrk="0" hangingPunct="1">
              <a:lnSpc>
                <a:spcPct val="85000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2015 Ipsos.</a:t>
            </a:r>
            <a:endParaRPr lang="en-GB" sz="1200" dirty="0">
              <a:solidFill>
                <a:schemeClr val="bg1"/>
              </a:solidFill>
            </a:endParaRP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8" r="73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3404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8392994"/>
              </p:ext>
            </p:extLst>
          </p:nvPr>
        </p:nvGraphicFramePr>
        <p:xfrm>
          <a:off x="60872" y="937583"/>
          <a:ext cx="4159509" cy="3392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87309" y="78145"/>
            <a:ext cx="8948152" cy="387925"/>
          </a:xfrm>
        </p:spPr>
        <p:txBody>
          <a:bodyPr/>
          <a:lstStyle/>
          <a:p>
            <a:r>
              <a:rPr lang="pl-PL" sz="2000" b="1" dirty="0"/>
              <a:t>POSEDOVANJE KANCELARIJE ILI SLUŽBE ZA LOKALNI EKONOMSKI RAZVOJ </a:t>
            </a:r>
            <a:endParaRPr lang="sr-Latn-RS" sz="20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27721" y="4251030"/>
            <a:ext cx="2467904" cy="318287"/>
          </a:xfrm>
        </p:spPr>
        <p:txBody>
          <a:bodyPr>
            <a:normAutofit/>
          </a:bodyPr>
          <a:lstStyle/>
          <a:p>
            <a:r>
              <a:rPr lang="sr-Latn-CS" dirty="0"/>
              <a:t>Baza: Ukupna ciljna populacija </a:t>
            </a:r>
            <a:r>
              <a:rPr lang="sr-Latn-RS" dirty="0"/>
              <a:t>(N=</a:t>
            </a:r>
            <a:r>
              <a:rPr lang="en-US" dirty="0"/>
              <a:t>115</a:t>
            </a:r>
            <a:r>
              <a:rPr lang="sr-Latn-RS" dirty="0"/>
              <a:t>)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86517" y="489345"/>
            <a:ext cx="4070955" cy="415116"/>
          </a:xfrm>
        </p:spPr>
        <p:txBody>
          <a:bodyPr anchor="ctr" anchorCtr="0">
            <a:normAutofit/>
          </a:bodyPr>
          <a:lstStyle/>
          <a:p>
            <a:r>
              <a:rPr lang="sr-Latn-CS" sz="1100" i="1" dirty="0"/>
              <a:t>Da li Vaša lokalna samouprava ima Kancelariju za lokalni ekonomski razvoj ili službu koja obavlja te poslove?</a:t>
            </a:r>
            <a:endParaRPr lang="en-US" sz="1100" i="1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="" xmlns:a16="http://schemas.microsoft.com/office/drawing/2014/main" id="{71CBEB9E-8429-41D4-878F-FE5665070A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9368057"/>
              </p:ext>
            </p:extLst>
          </p:nvPr>
        </p:nvGraphicFramePr>
        <p:xfrm>
          <a:off x="4376090" y="1058069"/>
          <a:ext cx="4658579" cy="3086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 Placeholder 3">
            <a:extLst>
              <a:ext uri="{FF2B5EF4-FFF2-40B4-BE49-F238E27FC236}">
                <a16:creationId xmlns="" xmlns:a16="http://schemas.microsoft.com/office/drawing/2014/main" id="{9A95350B-B32F-4B2D-9481-C58422E939E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3103" y="4329875"/>
            <a:ext cx="4031566" cy="318287"/>
          </a:xfrm>
        </p:spPr>
        <p:txBody>
          <a:bodyPr>
            <a:normAutofit/>
          </a:bodyPr>
          <a:lstStyle/>
          <a:p>
            <a:r>
              <a:rPr lang="sr-Latn-CS" dirty="0"/>
              <a:t>Baza: Lokalne samouprave koje imaju Kancelariju za lokalni ekonomski razvoj ili službu koja obavlja te poslove (</a:t>
            </a:r>
            <a:r>
              <a:rPr lang="en-US" dirty="0"/>
              <a:t>88</a:t>
            </a:r>
            <a:r>
              <a:rPr lang="sr-Latn-CS" dirty="0"/>
              <a:t>% od ciljne populacije)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51158A-A9EC-4681-B1AE-7553D9F75A0B}"/>
              </a:ext>
            </a:extLst>
          </p:cNvPr>
          <p:cNvSpPr/>
          <p:nvPr/>
        </p:nvSpPr>
        <p:spPr>
          <a:xfrm>
            <a:off x="4635456" y="46607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2"/>
            <a:r>
              <a:rPr lang="sr-Latn-CS" sz="1100" i="1" dirty="0">
                <a:solidFill>
                  <a:schemeClr val="bg2">
                    <a:lumMod val="50000"/>
                  </a:schemeClr>
                </a:solidFill>
              </a:rPr>
              <a:t>Kako je Kancelarija za LER organizovana u Vašoj lokalnoj samoupravi?</a:t>
            </a:r>
            <a:endParaRPr lang="en-US" sz="1100" i="1" dirty="0">
              <a:solidFill>
                <a:schemeClr val="bg2">
                  <a:lumMod val="50000"/>
                </a:schemeClr>
              </a:solidFill>
            </a:endParaRPr>
          </a:p>
          <a:p>
            <a:endParaRPr lang="en-US" sz="1200" dirty="0"/>
          </a:p>
        </p:txBody>
      </p:sp>
      <p:sp>
        <p:nvSpPr>
          <p:cNvPr id="5" name="Arrow: Right 4">
            <a:extLst>
              <a:ext uri="{FF2B5EF4-FFF2-40B4-BE49-F238E27FC236}">
                <a16:creationId xmlns="" xmlns:a16="http://schemas.microsoft.com/office/drawing/2014/main" id="{8742E352-8EAA-46A9-8919-99CC5F31FF16}"/>
              </a:ext>
            </a:extLst>
          </p:cNvPr>
          <p:cNvSpPr/>
          <p:nvPr/>
        </p:nvSpPr>
        <p:spPr>
          <a:xfrm>
            <a:off x="3475153" y="1811446"/>
            <a:ext cx="670560" cy="790065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0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86517" y="70099"/>
            <a:ext cx="8948152" cy="387925"/>
          </a:xfrm>
        </p:spPr>
        <p:txBody>
          <a:bodyPr/>
          <a:lstStyle/>
          <a:p>
            <a:r>
              <a:rPr lang="en-US" sz="2000" b="1" dirty="0" err="1"/>
              <a:t>Znanje</a:t>
            </a:r>
            <a:r>
              <a:rPr lang="en-US" sz="2000" b="1" dirty="0"/>
              <a:t> </a:t>
            </a:r>
            <a:r>
              <a:rPr lang="en-US" sz="2000" b="1" dirty="0" err="1"/>
              <a:t>engleskog</a:t>
            </a:r>
            <a:r>
              <a:rPr lang="en-US" sz="2000" b="1" dirty="0"/>
              <a:t> </a:t>
            </a:r>
            <a:r>
              <a:rPr lang="sr-Latn-RS" sz="2000" b="1" dirty="0"/>
              <a:t>jezika </a:t>
            </a:r>
            <a:r>
              <a:rPr lang="en-US" sz="2000" b="1" dirty="0" err="1"/>
              <a:t>zaposlenih</a:t>
            </a:r>
            <a:r>
              <a:rPr lang="en-US" sz="2000" b="1" dirty="0"/>
              <a:t> u </a:t>
            </a:r>
            <a:r>
              <a:rPr lang="en-US" sz="2000" b="1" dirty="0" err="1"/>
              <a:t>Kancelarijama</a:t>
            </a:r>
            <a:r>
              <a:rPr lang="en-US" sz="2000" b="1" dirty="0"/>
              <a:t> </a:t>
            </a:r>
            <a:r>
              <a:rPr lang="en-US" sz="2000" b="1" dirty="0" err="1"/>
              <a:t>za</a:t>
            </a:r>
            <a:r>
              <a:rPr lang="en-US" sz="2000" b="1" dirty="0"/>
              <a:t> LER</a:t>
            </a:r>
            <a:endParaRPr lang="sr-Latn-RS" sz="20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Baza: Lokalne samouprave koje imaju Kancelariju za lokalni ekonomski razvoj ili službu koja obavlja te poslove (</a:t>
            </a:r>
            <a:r>
              <a:rPr lang="en-US" dirty="0"/>
              <a:t>88</a:t>
            </a:r>
            <a:r>
              <a:rPr lang="sr-Latn-RS" dirty="0"/>
              <a:t>% od ciljne populacije)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86517" y="578280"/>
            <a:ext cx="8948153" cy="415116"/>
          </a:xfrm>
        </p:spPr>
        <p:txBody>
          <a:bodyPr anchor="ctr" anchorCtr="0">
            <a:normAutofit/>
          </a:bodyPr>
          <a:lstStyle/>
          <a:p>
            <a:r>
              <a:rPr lang="sr-Latn-CS" sz="1100" i="1" dirty="0">
                <a:latin typeface="+mj-lt"/>
              </a:rPr>
              <a:t>Koliko ljudi u Vašoj Kancelariji za LER zna engleski jezik? Pod poznavanjem engleskog jezika se podrazumeva mogućnost pisanja i prezentovanja, tj. komunikacije)</a:t>
            </a:r>
            <a:endParaRPr lang="en-US" sz="1100" i="1" dirty="0">
              <a:latin typeface="+mj-lt"/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030226258"/>
              </p:ext>
            </p:extLst>
          </p:nvPr>
        </p:nvGraphicFramePr>
        <p:xfrm>
          <a:off x="616901" y="997027"/>
          <a:ext cx="6235003" cy="3327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ight Brace 1">
            <a:extLst>
              <a:ext uri="{FF2B5EF4-FFF2-40B4-BE49-F238E27FC236}">
                <a16:creationId xmlns="" xmlns:a16="http://schemas.microsoft.com/office/drawing/2014/main" id="{666DF658-B4FB-4A77-BC27-4A078242FB9F}"/>
              </a:ext>
            </a:extLst>
          </p:cNvPr>
          <p:cNvSpPr/>
          <p:nvPr/>
        </p:nvSpPr>
        <p:spPr>
          <a:xfrm>
            <a:off x="5949696" y="997027"/>
            <a:ext cx="902208" cy="1990013"/>
          </a:xfrm>
          <a:prstGeom prst="rightBrac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A5BA7A3-0339-4FE6-B187-3F0CE074ACAF}"/>
              </a:ext>
            </a:extLst>
          </p:cNvPr>
          <p:cNvSpPr txBox="1"/>
          <p:nvPr/>
        </p:nvSpPr>
        <p:spPr>
          <a:xfrm>
            <a:off x="7034784" y="1684256"/>
            <a:ext cx="1085088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3"/>
            <a:r>
              <a:rPr lang="sr-Latn-RS" sz="4000" b="1" dirty="0">
                <a:solidFill>
                  <a:schemeClr val="accent6"/>
                </a:solidFill>
              </a:rPr>
              <a:t>82%</a:t>
            </a:r>
            <a:endParaRPr lang="en-US" sz="40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11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41180" y="120795"/>
            <a:ext cx="8908397" cy="349143"/>
          </a:xfrm>
        </p:spPr>
        <p:txBody>
          <a:bodyPr/>
          <a:lstStyle/>
          <a:p>
            <a:r>
              <a:rPr lang="pl-PL" sz="2000" b="1" dirty="0"/>
              <a:t>Pohađanje obuka i učestvovanje u konferencijama</a:t>
            </a:r>
            <a:endParaRPr lang="sr-Latn-RS" sz="2000" b="1" dirty="0">
              <a:solidFill>
                <a:srgbClr val="FF0000"/>
              </a:solidFill>
            </a:endParaRP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41180" y="521608"/>
            <a:ext cx="8948153" cy="341290"/>
          </a:xfrm>
        </p:spPr>
        <p:txBody>
          <a:bodyPr anchor="ctr" anchorCtr="0">
            <a:normAutofit/>
          </a:bodyPr>
          <a:lstStyle/>
          <a:p>
            <a:r>
              <a:rPr lang="sr-Latn-RS" sz="1100" i="1" dirty="0"/>
              <a:t>Koliko zaposlenih unutar Vaše Kancelarije za LER je prošlo neku vrstu obuke ili učestvovalo na konferenciji od značaja za LER?</a:t>
            </a:r>
            <a:endParaRPr lang="sr-Latn-RS" sz="1100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146874569"/>
              </p:ext>
            </p:extLst>
          </p:nvPr>
        </p:nvGraphicFramePr>
        <p:xfrm>
          <a:off x="536713" y="1249656"/>
          <a:ext cx="7663069" cy="3086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 Placeholder 3">
            <a:extLst>
              <a:ext uri="{FF2B5EF4-FFF2-40B4-BE49-F238E27FC236}">
                <a16:creationId xmlns="" xmlns:a16="http://schemas.microsoft.com/office/drawing/2014/main" id="{58768FFA-9D03-435E-82B7-FCF5056256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721" y="4518687"/>
            <a:ext cx="6314952" cy="318287"/>
          </a:xfrm>
        </p:spPr>
        <p:txBody>
          <a:bodyPr>
            <a:normAutofit/>
          </a:bodyPr>
          <a:lstStyle/>
          <a:p>
            <a:r>
              <a:rPr lang="sr-Latn-RS" dirty="0"/>
              <a:t>Baza: Lokalne samouprave koje imaju Kancelariju za lokalni ekonomski razvoj ili službu koja obavlja te poslove (</a:t>
            </a:r>
            <a:r>
              <a:rPr lang="en-US" dirty="0"/>
              <a:t>89</a:t>
            </a:r>
            <a:r>
              <a:rPr lang="sr-Latn-RS" dirty="0"/>
              <a:t>% od ciljne populacije)</a:t>
            </a:r>
            <a:endParaRPr lang="en-US" dirty="0"/>
          </a:p>
        </p:txBody>
      </p:sp>
      <p:graphicFrame>
        <p:nvGraphicFramePr>
          <p:cNvPr id="7" name="Content Placeholder 7">
            <a:extLst>
              <a:ext uri="{FF2B5EF4-FFF2-40B4-BE49-F238E27FC236}">
                <a16:creationId xmlns="" xmlns:a16="http://schemas.microsoft.com/office/drawing/2014/main" id="{5FC8E2E6-B0C7-4B69-873B-AA86A94EDA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0446713"/>
              </p:ext>
            </p:extLst>
          </p:nvPr>
        </p:nvGraphicFramePr>
        <p:xfrm>
          <a:off x="661803" y="939888"/>
          <a:ext cx="7909174" cy="3396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1760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95848" y="88386"/>
            <a:ext cx="8948152" cy="387925"/>
          </a:xfrm>
        </p:spPr>
        <p:txBody>
          <a:bodyPr/>
          <a:lstStyle/>
          <a:p>
            <a:r>
              <a:rPr lang="pl-PL" sz="2000" b="1" dirty="0"/>
              <a:t>Osnovne funkcije zaposlenih u kancelariji za ler</a:t>
            </a:r>
            <a:endParaRPr lang="sr-Latn-RS" sz="20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27721" y="4547983"/>
            <a:ext cx="6314952" cy="318287"/>
          </a:xfrm>
        </p:spPr>
        <p:txBody>
          <a:bodyPr>
            <a:normAutofit/>
          </a:bodyPr>
          <a:lstStyle/>
          <a:p>
            <a:r>
              <a:rPr lang="sr-Latn-RS" dirty="0"/>
              <a:t>Baza: Lokalne samouprave koje imaju Kancelariju za lokalni ekonomski razvoj ili službu koja obavlja te poslove (</a:t>
            </a:r>
            <a:r>
              <a:rPr lang="en-US" dirty="0"/>
              <a:t>88</a:t>
            </a:r>
            <a:r>
              <a:rPr lang="sr-Latn-RS" dirty="0"/>
              <a:t>% od ciljne populacije)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95847" y="464192"/>
            <a:ext cx="8948153" cy="415116"/>
          </a:xfrm>
        </p:spPr>
        <p:txBody>
          <a:bodyPr anchor="ctr" anchorCtr="0">
            <a:normAutofit/>
          </a:bodyPr>
          <a:lstStyle/>
          <a:p>
            <a:r>
              <a:rPr lang="sr-Latn-CS" sz="1100" i="1" dirty="0"/>
              <a:t>Koja je osnovna funkcija zaposlenih u Kancelariji za LER u Vašoj lokalnoj samoupravi? </a:t>
            </a:r>
            <a:endParaRPr lang="en-US" sz="1100" i="1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676366822"/>
              </p:ext>
            </p:extLst>
          </p:nvPr>
        </p:nvGraphicFramePr>
        <p:xfrm>
          <a:off x="499872" y="1025472"/>
          <a:ext cx="7887384" cy="3327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FB19FDB6-F8DF-47A9-B1C5-2A9E6D7BCFF4}"/>
              </a:ext>
            </a:extLst>
          </p:cNvPr>
          <p:cNvSpPr/>
          <p:nvPr/>
        </p:nvSpPr>
        <p:spPr>
          <a:xfrm>
            <a:off x="6234340" y="2987040"/>
            <a:ext cx="2263484" cy="49987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/>
              <a:t>Prvi odgovor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1330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86518" y="234877"/>
            <a:ext cx="8948152" cy="387925"/>
          </a:xfrm>
        </p:spPr>
        <p:txBody>
          <a:bodyPr/>
          <a:lstStyle/>
          <a:p>
            <a:r>
              <a:rPr lang="pl-PL" sz="1800" b="1" dirty="0"/>
              <a:t>Učestalost sastan</a:t>
            </a:r>
            <a:r>
              <a:rPr lang="en-US" sz="1800" b="1" dirty="0"/>
              <a:t>a</a:t>
            </a:r>
            <a:r>
              <a:rPr lang="pl-PL" sz="1800" b="1" dirty="0"/>
              <a:t>ka između predstavnika kancelarije za ler/osobe koja se bavi ler-om i gradonačelnika/predsednika opštine</a:t>
            </a:r>
            <a:endParaRPr lang="sr-Latn-RS" sz="18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27721" y="4518687"/>
            <a:ext cx="6314952" cy="318287"/>
          </a:xfrm>
        </p:spPr>
        <p:txBody>
          <a:bodyPr>
            <a:normAutofit/>
          </a:bodyPr>
          <a:lstStyle/>
          <a:p>
            <a:r>
              <a:rPr lang="en-US" dirty="0" err="1"/>
              <a:t>Baza</a:t>
            </a:r>
            <a:r>
              <a:rPr lang="en-US" dirty="0"/>
              <a:t>: </a:t>
            </a:r>
            <a:r>
              <a:rPr lang="en-US" dirty="0" err="1"/>
              <a:t>Ukupna</a:t>
            </a:r>
            <a:r>
              <a:rPr lang="en-US" dirty="0"/>
              <a:t> </a:t>
            </a:r>
            <a:r>
              <a:rPr lang="en-US" dirty="0" err="1"/>
              <a:t>ciljna</a:t>
            </a:r>
            <a:r>
              <a:rPr lang="en-US" dirty="0"/>
              <a:t> </a:t>
            </a:r>
            <a:r>
              <a:rPr lang="en-US" dirty="0" err="1"/>
              <a:t>populacija</a:t>
            </a:r>
            <a:r>
              <a:rPr lang="sr-Latn-RS" dirty="0"/>
              <a:t> (N=</a:t>
            </a:r>
            <a:r>
              <a:rPr lang="en-US" dirty="0"/>
              <a:t>115</a:t>
            </a:r>
            <a:r>
              <a:rPr lang="sr-Latn-RS" dirty="0"/>
              <a:t>)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95847" y="685669"/>
            <a:ext cx="8264981" cy="243193"/>
          </a:xfrm>
        </p:spPr>
        <p:txBody>
          <a:bodyPr anchor="ctr" anchorCtr="0">
            <a:normAutofit/>
          </a:bodyPr>
          <a:lstStyle/>
          <a:p>
            <a:pPr marL="0" lvl="2" indent="0">
              <a:buNone/>
            </a:pPr>
            <a:r>
              <a:rPr lang="sr-Latn-CS" sz="1100" i="1" dirty="0">
                <a:solidFill>
                  <a:schemeClr val="bg2">
                    <a:lumMod val="50000"/>
                  </a:schemeClr>
                </a:solidFill>
              </a:rPr>
              <a:t>Koliko puta mesečno se predstavnik Kancelarije za LER/osoba koja se bavi LERom sastaje sa gradonačelnikom/predsednikom opštine?</a:t>
            </a:r>
            <a:endParaRPr lang="en-US" sz="1100" i="1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714295076"/>
              </p:ext>
            </p:extLst>
          </p:nvPr>
        </p:nvGraphicFramePr>
        <p:xfrm>
          <a:off x="627721" y="1377884"/>
          <a:ext cx="7696472" cy="2792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3703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86517" y="26992"/>
            <a:ext cx="8948152" cy="387925"/>
          </a:xfrm>
        </p:spPr>
        <p:txBody>
          <a:bodyPr/>
          <a:lstStyle/>
          <a:p>
            <a:r>
              <a:rPr lang="pl-PL" sz="1800" b="1" dirty="0"/>
              <a:t>Služba koja Koordinira odgovaranjem na pisma o namerama investitora</a:t>
            </a:r>
            <a:endParaRPr lang="sr-Latn-RS" sz="18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27721" y="4518687"/>
            <a:ext cx="6314952" cy="318287"/>
          </a:xfrm>
        </p:spPr>
        <p:txBody>
          <a:bodyPr>
            <a:normAutofit/>
          </a:bodyPr>
          <a:lstStyle/>
          <a:p>
            <a:r>
              <a:rPr lang="en-US" dirty="0" err="1"/>
              <a:t>Baza</a:t>
            </a:r>
            <a:r>
              <a:rPr lang="en-US" dirty="0"/>
              <a:t>: </a:t>
            </a:r>
            <a:r>
              <a:rPr lang="en-US" dirty="0" err="1"/>
              <a:t>Ukupna</a:t>
            </a:r>
            <a:r>
              <a:rPr lang="en-US" dirty="0"/>
              <a:t> </a:t>
            </a:r>
            <a:r>
              <a:rPr lang="en-US" dirty="0" err="1"/>
              <a:t>ciljna</a:t>
            </a:r>
            <a:r>
              <a:rPr lang="en-US" dirty="0"/>
              <a:t> </a:t>
            </a:r>
            <a:r>
              <a:rPr lang="en-US" dirty="0" err="1"/>
              <a:t>populacija</a:t>
            </a:r>
            <a:r>
              <a:rPr lang="sr-Latn-RS" dirty="0"/>
              <a:t> (N=1</a:t>
            </a:r>
            <a:r>
              <a:rPr lang="en-US" dirty="0"/>
              <a:t>15</a:t>
            </a:r>
            <a:r>
              <a:rPr lang="sr-Latn-RS" dirty="0"/>
              <a:t>)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86517" y="414917"/>
            <a:ext cx="8948153" cy="415116"/>
          </a:xfrm>
        </p:spPr>
        <p:txBody>
          <a:bodyPr anchor="ctr" anchorCtr="0">
            <a:normAutofit/>
          </a:bodyPr>
          <a:lstStyle/>
          <a:p>
            <a:r>
              <a:rPr lang="sr-Latn-CS" sz="1100" i="1" dirty="0"/>
              <a:t>Koja služba u Vašoj lokalnoj samoupravi koordinira odgovaranjem na pisma o namerama investitora?</a:t>
            </a:r>
            <a:endParaRPr lang="en-US" sz="1100" i="1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219662863"/>
              </p:ext>
            </p:extLst>
          </p:nvPr>
        </p:nvGraphicFramePr>
        <p:xfrm>
          <a:off x="388883" y="1117119"/>
          <a:ext cx="7881311" cy="3401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816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86517" y="95143"/>
            <a:ext cx="8948152" cy="387925"/>
          </a:xfrm>
        </p:spPr>
        <p:txBody>
          <a:bodyPr/>
          <a:lstStyle/>
          <a:p>
            <a:r>
              <a:rPr lang="pl-PL" sz="2000" b="1" dirty="0"/>
              <a:t>Postojanje strategije lokalnog razvoja</a:t>
            </a:r>
            <a:endParaRPr lang="sr-Latn-RS" sz="20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27721" y="4518687"/>
            <a:ext cx="6314952" cy="318287"/>
          </a:xfrm>
        </p:spPr>
        <p:txBody>
          <a:bodyPr>
            <a:normAutofit/>
          </a:bodyPr>
          <a:lstStyle/>
          <a:p>
            <a:r>
              <a:rPr lang="en-US" dirty="0" err="1"/>
              <a:t>Baza</a:t>
            </a:r>
            <a:r>
              <a:rPr lang="en-US" dirty="0"/>
              <a:t>: </a:t>
            </a:r>
            <a:r>
              <a:rPr lang="en-US" dirty="0" err="1"/>
              <a:t>Ukupna</a:t>
            </a:r>
            <a:r>
              <a:rPr lang="en-US" dirty="0"/>
              <a:t> </a:t>
            </a:r>
            <a:r>
              <a:rPr lang="en-US" dirty="0" err="1"/>
              <a:t>ciljna</a:t>
            </a:r>
            <a:r>
              <a:rPr lang="en-US" dirty="0"/>
              <a:t> </a:t>
            </a:r>
            <a:r>
              <a:rPr lang="en-US" dirty="0" err="1"/>
              <a:t>populacija</a:t>
            </a:r>
            <a:r>
              <a:rPr lang="sr-Latn-RS" dirty="0"/>
              <a:t> (N=</a:t>
            </a:r>
            <a:r>
              <a:rPr lang="en-US" dirty="0"/>
              <a:t>115</a:t>
            </a:r>
            <a:r>
              <a:rPr lang="sr-Latn-RS" dirty="0"/>
              <a:t>)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95847" y="508106"/>
            <a:ext cx="4376153" cy="268211"/>
          </a:xfrm>
        </p:spPr>
        <p:txBody>
          <a:bodyPr anchor="ctr" anchorCtr="0">
            <a:normAutofit/>
          </a:bodyPr>
          <a:lstStyle/>
          <a:p>
            <a:pPr marL="0" lvl="2" indent="0">
              <a:buNone/>
            </a:pPr>
            <a:r>
              <a:rPr lang="sr-Latn-CS" sz="1100" i="1" dirty="0"/>
              <a:t>Da li Vaša opština/grad ima Strategiju lokalnog razvoja?</a:t>
            </a:r>
            <a:endParaRPr lang="en-US" sz="1100" i="1" dirty="0"/>
          </a:p>
        </p:txBody>
      </p:sp>
      <p:graphicFrame>
        <p:nvGraphicFramePr>
          <p:cNvPr id="6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7107306"/>
              </p:ext>
            </p:extLst>
          </p:nvPr>
        </p:nvGraphicFramePr>
        <p:xfrm>
          <a:off x="627721" y="1000967"/>
          <a:ext cx="7654430" cy="3517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0038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95848" y="104667"/>
            <a:ext cx="8948152" cy="387925"/>
          </a:xfrm>
        </p:spPr>
        <p:txBody>
          <a:bodyPr/>
          <a:lstStyle/>
          <a:p>
            <a:r>
              <a:rPr lang="pl-PL" sz="2000" b="1" dirty="0"/>
              <a:t>Učestvovanje privatnog sektora u strateškom planiranju</a:t>
            </a:r>
            <a:endParaRPr lang="sr-Latn-RS" sz="20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27721" y="4518687"/>
            <a:ext cx="6314952" cy="318287"/>
          </a:xfrm>
        </p:spPr>
        <p:txBody>
          <a:bodyPr>
            <a:normAutofit/>
          </a:bodyPr>
          <a:lstStyle/>
          <a:p>
            <a:r>
              <a:rPr lang="sr-Latn-CS" dirty="0"/>
              <a:t>Baza: Ukupna ciljna populacija </a:t>
            </a:r>
            <a:r>
              <a:rPr lang="sr-Latn-RS" dirty="0"/>
              <a:t>(N=</a:t>
            </a:r>
            <a:r>
              <a:rPr lang="en-US" dirty="0"/>
              <a:t>115</a:t>
            </a:r>
            <a:r>
              <a:rPr lang="sr-Latn-RS" dirty="0"/>
              <a:t>)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86516" y="419373"/>
            <a:ext cx="8948153" cy="415116"/>
          </a:xfrm>
        </p:spPr>
        <p:txBody>
          <a:bodyPr anchor="ctr" anchorCtr="0">
            <a:normAutofit/>
          </a:bodyPr>
          <a:lstStyle/>
          <a:p>
            <a:pPr marL="0" lvl="2" indent="0">
              <a:buNone/>
            </a:pPr>
            <a:r>
              <a:rPr lang="sr-Latn-CS" sz="1100" i="1" dirty="0">
                <a:solidFill>
                  <a:schemeClr val="bg2">
                    <a:lumMod val="50000"/>
                  </a:schemeClr>
                </a:solidFill>
              </a:rPr>
              <a:t>Da li je u Vašoj opštini/gradu privatni sektor učestvovao u strateškom planiranju?</a:t>
            </a:r>
            <a:endParaRPr lang="en-US" sz="1100" i="1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="" xmlns:a16="http://schemas.microsoft.com/office/drawing/2014/main" id="{E512ED22-D089-4DCB-A454-3094E1F1FC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6423359"/>
              </p:ext>
            </p:extLst>
          </p:nvPr>
        </p:nvGraphicFramePr>
        <p:xfrm>
          <a:off x="514833" y="1038258"/>
          <a:ext cx="7881311" cy="3220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20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95848" y="101420"/>
            <a:ext cx="8948152" cy="387925"/>
          </a:xfrm>
        </p:spPr>
        <p:txBody>
          <a:bodyPr/>
          <a:lstStyle/>
          <a:p>
            <a:r>
              <a:rPr lang="en-US" sz="2000" b="1" dirty="0" err="1"/>
              <a:t>Projekti</a:t>
            </a:r>
            <a:r>
              <a:rPr lang="en-US" sz="2000" b="1" dirty="0"/>
              <a:t> u </a:t>
            </a:r>
            <a:r>
              <a:rPr lang="en-US" sz="2000" b="1" dirty="0" err="1"/>
              <a:t>saradnji</a:t>
            </a:r>
            <a:r>
              <a:rPr lang="en-US" sz="2000" b="1" dirty="0"/>
              <a:t> </a:t>
            </a:r>
            <a:r>
              <a:rPr lang="en-US" sz="2000" b="1" dirty="0" err="1"/>
              <a:t>sa</a:t>
            </a:r>
            <a:r>
              <a:rPr lang="en-US" sz="2000" b="1" dirty="0"/>
              <a:t> </a:t>
            </a:r>
            <a:r>
              <a:rPr lang="en-US" sz="2000" b="1" dirty="0" err="1"/>
              <a:t>privatnim</a:t>
            </a:r>
            <a:r>
              <a:rPr lang="en-US" sz="2000" b="1" dirty="0"/>
              <a:t> </a:t>
            </a:r>
            <a:r>
              <a:rPr lang="en-US" sz="2000" b="1" dirty="0" err="1"/>
              <a:t>sektorom</a:t>
            </a:r>
            <a:r>
              <a:rPr lang="en-US" sz="2000" b="1" dirty="0"/>
              <a:t> u </a:t>
            </a:r>
            <a:r>
              <a:rPr lang="en-US" sz="2000" b="1" dirty="0" err="1"/>
              <a:t>poslednje</a:t>
            </a:r>
            <a:r>
              <a:rPr lang="en-US" sz="2000" b="1" dirty="0"/>
              <a:t> 3 </a:t>
            </a:r>
            <a:r>
              <a:rPr lang="en-US" sz="2000" b="1" dirty="0" err="1"/>
              <a:t>godine</a:t>
            </a:r>
            <a:endParaRPr lang="sr-Latn-RS" sz="2000" b="1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95848" y="521447"/>
            <a:ext cx="8426862" cy="415116"/>
          </a:xfrm>
        </p:spPr>
        <p:txBody>
          <a:bodyPr anchor="ctr" anchorCtr="0">
            <a:noAutofit/>
          </a:bodyPr>
          <a:lstStyle/>
          <a:p>
            <a:r>
              <a:rPr lang="sr-Latn-CS" sz="1100" i="1" dirty="0"/>
              <a:t>Da li je Vaša Kancelarija za LER/osoba koja se bavi LERom pripremala ili realizovala projekte u saradnji sa privatnim sektorom u poslednje 3 godine?</a:t>
            </a:r>
            <a:endParaRPr lang="en-US" sz="1100" i="1" dirty="0"/>
          </a:p>
        </p:txBody>
      </p:sp>
      <p:graphicFrame>
        <p:nvGraphicFramePr>
          <p:cNvPr id="13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2278720"/>
              </p:ext>
            </p:extLst>
          </p:nvPr>
        </p:nvGraphicFramePr>
        <p:xfrm>
          <a:off x="627721" y="1040980"/>
          <a:ext cx="7559838" cy="3573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84E15ABE-255F-42F1-BA1F-90E6432AC0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721" y="4592144"/>
            <a:ext cx="6314952" cy="318287"/>
          </a:xfrm>
        </p:spPr>
        <p:txBody>
          <a:bodyPr/>
          <a:lstStyle/>
          <a:p>
            <a:r>
              <a:rPr lang="sr-Latn-CS" dirty="0"/>
              <a:t>Baza: Ukupna ciljna populacija </a:t>
            </a:r>
            <a:r>
              <a:rPr lang="sr-Latn-RS" dirty="0"/>
              <a:t>(N=</a:t>
            </a:r>
            <a:r>
              <a:rPr lang="en-US" dirty="0"/>
              <a:t>115</a:t>
            </a:r>
            <a:r>
              <a:rPr lang="sr-Latn-RS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14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652766" y="1388444"/>
            <a:ext cx="4233049" cy="2247851"/>
          </a:xfrm>
        </p:spPr>
        <p:txBody>
          <a:bodyPr>
            <a:normAutofit/>
          </a:bodyPr>
          <a:lstStyle/>
          <a:p>
            <a:pPr algn="ctr"/>
            <a:r>
              <a:rPr lang="sr-Latn-CS" b="1" dirty="0"/>
              <a:t>POSLOVNI AMBIJENT</a:t>
            </a:r>
            <a:endParaRPr lang="sr-Latn-RS" sz="2000" b="1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924282" rtl="0" eaLnBrk="1" latinLnBrk="0" hangingPunct="1">
              <a:lnSpc>
                <a:spcPct val="85000"/>
              </a:lnSpc>
              <a:spcBef>
                <a:spcPts val="204"/>
              </a:spcBef>
            </a:pPr>
            <a:fld id="{01990C03-C3A3-48FE-AF6D-3AE397C89625}" type="slidenum">
              <a:rPr lang="en-GB" sz="8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924282" rtl="0" eaLnBrk="1" latinLnBrk="0" hangingPunct="1">
                <a:lnSpc>
                  <a:spcPct val="85000"/>
                </a:lnSpc>
                <a:spcBef>
                  <a:spcPts val="204"/>
                </a:spcBef>
              </a:pPr>
              <a:t>14</a:t>
            </a:fld>
            <a:endParaRPr lang="en-GB" sz="8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9736" y="4755925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924282" rtl="0" eaLnBrk="1" fontAlgn="auto" latinLnBrk="0" hangingPunct="1">
              <a:lnSpc>
                <a:spcPct val="85000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2015 Ipsos.</a:t>
            </a:r>
            <a:endParaRPr lang="en-GB" sz="1200" dirty="0">
              <a:solidFill>
                <a:schemeClr val="bg1"/>
              </a:solidFill>
            </a:endParaRP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8" r="73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9494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86515" y="116571"/>
            <a:ext cx="8948152" cy="387925"/>
          </a:xfrm>
        </p:spPr>
        <p:txBody>
          <a:bodyPr/>
          <a:lstStyle/>
          <a:p>
            <a:r>
              <a:rPr lang="sr-Latn-RS" sz="2000" b="1" dirty="0"/>
              <a:t>ZNAČAJ RAZLIČITIH SEKTORA ZA RAZVOJ LOKALNE ZAJEDNICE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27721" y="4600576"/>
            <a:ext cx="6314952" cy="318287"/>
          </a:xfrm>
        </p:spPr>
        <p:txBody>
          <a:bodyPr>
            <a:noAutofit/>
          </a:bodyPr>
          <a:lstStyle/>
          <a:p>
            <a:endParaRPr lang="pl-PL" dirty="0"/>
          </a:p>
          <a:p>
            <a:endParaRPr lang="pl-PL" dirty="0"/>
          </a:p>
          <a:p>
            <a:r>
              <a:rPr lang="pl-PL" dirty="0"/>
              <a:t>Baza: </a:t>
            </a:r>
            <a:r>
              <a:rPr lang="sr-Latn-CS" dirty="0"/>
              <a:t>Ukupna ciljna populacija </a:t>
            </a:r>
            <a:r>
              <a:rPr lang="sr-Latn-RS" dirty="0"/>
              <a:t>(N=</a:t>
            </a:r>
            <a:r>
              <a:rPr lang="en-US" dirty="0"/>
              <a:t> 115)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86515" y="543124"/>
            <a:ext cx="8948153" cy="301639"/>
          </a:xfrm>
        </p:spPr>
        <p:txBody>
          <a:bodyPr anchor="ctr" anchorCtr="0">
            <a:normAutofit/>
          </a:bodyPr>
          <a:lstStyle/>
          <a:p>
            <a:r>
              <a:rPr lang="sr-Latn-CS" sz="1200" i="1" dirty="0"/>
              <a:t>Koji sektor je, po Vašem mišljenju, trenutno najznačajniji za razvoj Vaše lokalne zajednice? Koji je drugi najznačajniji? A treći?</a:t>
            </a:r>
            <a:endParaRPr lang="en-US" sz="1200" i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333374" y="1132046"/>
          <a:ext cx="8220075" cy="3468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0025">
                  <a:extLst>
                    <a:ext uri="{9D8B030D-6E8A-4147-A177-3AD203B41FA5}">
                      <a16:colId xmlns="" xmlns:a16="http://schemas.microsoft.com/office/drawing/2014/main" val="3818413523"/>
                    </a:ext>
                  </a:extLst>
                </a:gridCol>
                <a:gridCol w="2740025">
                  <a:extLst>
                    <a:ext uri="{9D8B030D-6E8A-4147-A177-3AD203B41FA5}">
                      <a16:colId xmlns="" xmlns:a16="http://schemas.microsoft.com/office/drawing/2014/main" val="2526032482"/>
                    </a:ext>
                  </a:extLst>
                </a:gridCol>
                <a:gridCol w="2740025">
                  <a:extLst>
                    <a:ext uri="{9D8B030D-6E8A-4147-A177-3AD203B41FA5}">
                      <a16:colId xmlns="" xmlns:a16="http://schemas.microsoft.com/office/drawing/2014/main" val="3901622478"/>
                    </a:ext>
                  </a:extLst>
                </a:gridCol>
              </a:tblGrid>
              <a:tr h="34685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69003142"/>
                  </a:ext>
                </a:extLst>
              </a:tr>
            </a:tbl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="" xmlns:a16="http://schemas.microsoft.com/office/drawing/2014/main" id="{71CBEB9E-8429-41D4-878F-FE5665070A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3781564"/>
              </p:ext>
            </p:extLst>
          </p:nvPr>
        </p:nvGraphicFramePr>
        <p:xfrm>
          <a:off x="450555" y="940524"/>
          <a:ext cx="8220075" cy="3783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0"/>
          <p:cNvSpPr/>
          <p:nvPr/>
        </p:nvSpPr>
        <p:spPr bwMode="auto">
          <a:xfrm>
            <a:off x="5477368" y="2628850"/>
            <a:ext cx="1667143" cy="406958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86531" tIns="44996" rIns="86531" bIns="44996" anchor="ctr" anchorCtr="1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</a:rPr>
              <a:t>NAJZNAČAJNIJI</a:t>
            </a:r>
            <a:endParaRPr kumimoji="0" lang="sr-Latn-C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111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4180711"/>
              </p:ext>
            </p:extLst>
          </p:nvPr>
        </p:nvGraphicFramePr>
        <p:xfrm>
          <a:off x="86516" y="1081622"/>
          <a:ext cx="4309947" cy="3501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6235727"/>
              </p:ext>
            </p:extLst>
          </p:nvPr>
        </p:nvGraphicFramePr>
        <p:xfrm>
          <a:off x="4635456" y="1081622"/>
          <a:ext cx="4101037" cy="3501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81110" y="78145"/>
            <a:ext cx="7407359" cy="387925"/>
          </a:xfrm>
        </p:spPr>
        <p:txBody>
          <a:bodyPr/>
          <a:lstStyle/>
          <a:p>
            <a:r>
              <a:rPr lang="pl-PL" sz="2000" b="1" dirty="0"/>
              <a:t>Sprovođenje anket</a:t>
            </a:r>
            <a:r>
              <a:rPr lang="en-US" sz="2000" b="1" dirty="0"/>
              <a:t>a</a:t>
            </a:r>
            <a:r>
              <a:rPr lang="pl-PL" sz="2000" b="1" dirty="0"/>
              <a:t> i preduz</a:t>
            </a:r>
            <a:r>
              <a:rPr lang="en-US" sz="2000" b="1" dirty="0" err="1"/>
              <a:t>imanje</a:t>
            </a:r>
            <a:r>
              <a:rPr lang="pl-PL" sz="2000" b="1" dirty="0"/>
              <a:t> mer</a:t>
            </a:r>
            <a:r>
              <a:rPr lang="en-US" sz="2000" b="1" dirty="0"/>
              <a:t>a</a:t>
            </a:r>
            <a:r>
              <a:rPr lang="pl-PL" sz="2000" b="1" dirty="0"/>
              <a:t> po rezultatima</a:t>
            </a:r>
            <a:endParaRPr lang="sr-Latn-RS" sz="20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56941" y="4442371"/>
            <a:ext cx="2572679" cy="318287"/>
          </a:xfrm>
        </p:spPr>
        <p:txBody>
          <a:bodyPr>
            <a:normAutofit/>
          </a:bodyPr>
          <a:lstStyle/>
          <a:p>
            <a:r>
              <a:rPr lang="sr-Latn-CS" dirty="0"/>
              <a:t>Baza: Ukupna ciljna populacija </a:t>
            </a:r>
            <a:r>
              <a:rPr lang="sr-Latn-RS" dirty="0"/>
              <a:t>(N=1</a:t>
            </a:r>
            <a:r>
              <a:rPr lang="en-US" dirty="0"/>
              <a:t>15</a:t>
            </a:r>
            <a:r>
              <a:rPr lang="sr-Latn-RS" dirty="0"/>
              <a:t>)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86517" y="489345"/>
            <a:ext cx="4070955" cy="415116"/>
          </a:xfrm>
        </p:spPr>
        <p:txBody>
          <a:bodyPr anchor="ctr" anchorCtr="0">
            <a:normAutofit fontScale="92500"/>
          </a:bodyPr>
          <a:lstStyle/>
          <a:p>
            <a:r>
              <a:rPr lang="sr-Latn-RS" sz="1200" i="1" dirty="0"/>
              <a:t>Da li je u prethodne dve godine Vaša lokalna samouprava sprovela anketu o stavovima privrede vezano za rad lokalne samouprave?</a:t>
            </a:r>
            <a:endParaRPr lang="en-US" sz="1200" i="1" dirty="0"/>
          </a:p>
        </p:txBody>
      </p:sp>
      <p:sp>
        <p:nvSpPr>
          <p:cNvPr id="11" name="Text Placeholder 3">
            <a:extLst>
              <a:ext uri="{FF2B5EF4-FFF2-40B4-BE49-F238E27FC236}">
                <a16:creationId xmlns="" xmlns:a16="http://schemas.microsoft.com/office/drawing/2014/main" id="{9A95350B-B32F-4B2D-9481-C58422E939E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3103" y="4329875"/>
            <a:ext cx="3733390" cy="318287"/>
          </a:xfrm>
        </p:spPr>
        <p:txBody>
          <a:bodyPr>
            <a:noAutofit/>
          </a:bodyPr>
          <a:lstStyle/>
          <a:p>
            <a:r>
              <a:rPr lang="sr-Latn-CS" dirty="0"/>
              <a:t>Baza: Lokalne samouprave koje su sprovele anketu o stavovima privrede vezano za rad lokalne samouprave</a:t>
            </a:r>
            <a:r>
              <a:rPr lang="en-US" dirty="0"/>
              <a:t> </a:t>
            </a:r>
            <a:r>
              <a:rPr lang="sr-Latn-CS" dirty="0"/>
              <a:t>(</a:t>
            </a:r>
            <a:r>
              <a:rPr lang="en-US" dirty="0"/>
              <a:t>25</a:t>
            </a:r>
            <a:r>
              <a:rPr lang="sr-Latn-CS" dirty="0"/>
              <a:t>% od ciljne populacije)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51158A-A9EC-4681-B1AE-7553D9F75A0B}"/>
              </a:ext>
            </a:extLst>
          </p:cNvPr>
          <p:cNvSpPr/>
          <p:nvPr/>
        </p:nvSpPr>
        <p:spPr>
          <a:xfrm>
            <a:off x="4635456" y="466070"/>
            <a:ext cx="4572000" cy="61555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Latn-CS" sz="1100" i="1" dirty="0"/>
              <a:t>Da li je Vaša lokalna samouprava preduzela konkretne aktivnosti/mere na osnovu nalaza ankete? </a:t>
            </a:r>
            <a:endParaRPr lang="en-US" sz="1100" i="1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US" sz="1200" dirty="0"/>
          </a:p>
        </p:txBody>
      </p:sp>
      <p:sp>
        <p:nvSpPr>
          <p:cNvPr id="4" name="Arrow: Right 3">
            <a:extLst>
              <a:ext uri="{FF2B5EF4-FFF2-40B4-BE49-F238E27FC236}">
                <a16:creationId xmlns="" xmlns:a16="http://schemas.microsoft.com/office/drawing/2014/main" id="{5CFECE49-F639-49D8-93A3-70484D657C29}"/>
              </a:ext>
            </a:extLst>
          </p:cNvPr>
          <p:cNvSpPr/>
          <p:nvPr/>
        </p:nvSpPr>
        <p:spPr>
          <a:xfrm>
            <a:off x="3962400" y="1933903"/>
            <a:ext cx="914400" cy="693683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70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="" xmlns:a16="http://schemas.microsoft.com/office/drawing/2014/main" id="{5030FBFA-14BF-4E58-BA9D-2DC399B7A2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8539199"/>
              </p:ext>
            </p:extLst>
          </p:nvPr>
        </p:nvGraphicFramePr>
        <p:xfrm>
          <a:off x="321617" y="806925"/>
          <a:ext cx="3835855" cy="3755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04066" y="70036"/>
            <a:ext cx="6671635" cy="387925"/>
          </a:xfrm>
        </p:spPr>
        <p:txBody>
          <a:bodyPr/>
          <a:lstStyle/>
          <a:p>
            <a:r>
              <a:rPr lang="pl-PL" sz="2000" b="1" dirty="0"/>
              <a:t>Postojanje Privrednog Saveta i učestalost sastanaka</a:t>
            </a:r>
            <a:endParaRPr lang="sr-Latn-RS" sz="20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163552" y="4598762"/>
            <a:ext cx="2841546" cy="318287"/>
          </a:xfrm>
        </p:spPr>
        <p:txBody>
          <a:bodyPr>
            <a:normAutofit/>
          </a:bodyPr>
          <a:lstStyle/>
          <a:p>
            <a:r>
              <a:rPr lang="sr-Latn-CS" dirty="0"/>
              <a:t>Baza: Ukupna ciljna populacija </a:t>
            </a:r>
            <a:r>
              <a:rPr lang="sr-Latn-RS" dirty="0"/>
              <a:t>(N=1</a:t>
            </a:r>
            <a:r>
              <a:rPr lang="en-US" dirty="0"/>
              <a:t>15</a:t>
            </a:r>
            <a:r>
              <a:rPr lang="sr-Latn-RS" dirty="0"/>
              <a:t>)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04066" y="528935"/>
            <a:ext cx="4070955" cy="415116"/>
          </a:xfrm>
        </p:spPr>
        <p:txBody>
          <a:bodyPr anchor="ctr" anchorCtr="0">
            <a:normAutofit/>
          </a:bodyPr>
          <a:lstStyle/>
          <a:p>
            <a:r>
              <a:rPr lang="sr-Latn-CS" sz="1100" i="1" dirty="0"/>
              <a:t>Da li Vaša opština/grad ima formiran Privredni savet?</a:t>
            </a:r>
            <a:endParaRPr lang="en-US" sz="1100" i="1" dirty="0"/>
          </a:p>
        </p:txBody>
      </p:sp>
      <p:sp>
        <p:nvSpPr>
          <p:cNvPr id="11" name="Text Placeholder 3">
            <a:extLst>
              <a:ext uri="{FF2B5EF4-FFF2-40B4-BE49-F238E27FC236}">
                <a16:creationId xmlns="" xmlns:a16="http://schemas.microsoft.com/office/drawing/2014/main" id="{9A95350B-B32F-4B2D-9481-C58422E939E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3103" y="4329875"/>
            <a:ext cx="3504099" cy="318287"/>
          </a:xfrm>
        </p:spPr>
        <p:txBody>
          <a:bodyPr>
            <a:normAutofit/>
          </a:bodyPr>
          <a:lstStyle/>
          <a:p>
            <a:r>
              <a:rPr lang="sr-Latn-CS" dirty="0"/>
              <a:t>Baza: Lokalne samouprave koje imaju formiran Privredni savet (</a:t>
            </a:r>
            <a:r>
              <a:rPr lang="en-US" dirty="0"/>
              <a:t>50</a:t>
            </a:r>
            <a:r>
              <a:rPr lang="sr-Latn-CS" dirty="0"/>
              <a:t>% od ciljne populacije)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51158A-A9EC-4681-B1AE-7553D9F75A0B}"/>
              </a:ext>
            </a:extLst>
          </p:cNvPr>
          <p:cNvSpPr/>
          <p:nvPr/>
        </p:nvSpPr>
        <p:spPr>
          <a:xfrm>
            <a:off x="4806144" y="575109"/>
            <a:ext cx="4572000" cy="44627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Latn-CS" sz="1100" i="1" dirty="0"/>
              <a:t>Koliko se često održavaju sastanci Privrednog saveta?</a:t>
            </a:r>
            <a:endParaRPr lang="en-US" sz="1100" i="1" dirty="0"/>
          </a:p>
          <a:p>
            <a:endParaRPr lang="en-US" sz="1200" dirty="0"/>
          </a:p>
        </p:txBody>
      </p:sp>
      <p:graphicFrame>
        <p:nvGraphicFramePr>
          <p:cNvPr id="16" name="Chart 15">
            <a:extLst>
              <a:ext uri="{FF2B5EF4-FFF2-40B4-BE49-F238E27FC236}">
                <a16:creationId xmlns="" xmlns:a16="http://schemas.microsoft.com/office/drawing/2014/main" id="{BAECB1A1-EB7C-4621-8C45-311376E57E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631294"/>
              </p:ext>
            </p:extLst>
          </p:nvPr>
        </p:nvGraphicFramePr>
        <p:xfrm>
          <a:off x="4376090" y="1058069"/>
          <a:ext cx="4658579" cy="3086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Arrow: Right 16">
            <a:extLst>
              <a:ext uri="{FF2B5EF4-FFF2-40B4-BE49-F238E27FC236}">
                <a16:creationId xmlns="" xmlns:a16="http://schemas.microsoft.com/office/drawing/2014/main" id="{7C64545E-55B3-432A-8C3B-484E8DF3CA6C}"/>
              </a:ext>
            </a:extLst>
          </p:cNvPr>
          <p:cNvSpPr/>
          <p:nvPr/>
        </p:nvSpPr>
        <p:spPr>
          <a:xfrm>
            <a:off x="3617145" y="1627853"/>
            <a:ext cx="670560" cy="790065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69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95848" y="113952"/>
            <a:ext cx="8948152" cy="387925"/>
          </a:xfrm>
        </p:spPr>
        <p:txBody>
          <a:bodyPr/>
          <a:lstStyle/>
          <a:p>
            <a:r>
              <a:rPr lang="pl-PL" sz="2000" b="1" dirty="0"/>
              <a:t>Pregled tema na sednicama privrednog saveta</a:t>
            </a:r>
            <a:endParaRPr lang="sr-Latn-RS" sz="20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27721" y="4603088"/>
            <a:ext cx="6314952" cy="318287"/>
          </a:xfrm>
        </p:spPr>
        <p:txBody>
          <a:bodyPr>
            <a:normAutofit/>
          </a:bodyPr>
          <a:lstStyle/>
          <a:p>
            <a:r>
              <a:rPr lang="pl-PL" dirty="0"/>
              <a:t>Baza: </a:t>
            </a:r>
            <a:r>
              <a:rPr lang="sr-Latn-CS" dirty="0"/>
              <a:t>Lokalne samouprave koje imaju formiran Privredni savet (</a:t>
            </a:r>
            <a:r>
              <a:rPr lang="en-US" dirty="0"/>
              <a:t>5</a:t>
            </a:r>
            <a:r>
              <a:rPr lang="sr-Latn-CS" dirty="0"/>
              <a:t>0% od ciljne populacije)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86517" y="489345"/>
            <a:ext cx="8948153" cy="415116"/>
          </a:xfrm>
        </p:spPr>
        <p:txBody>
          <a:bodyPr anchor="ctr" anchorCtr="0">
            <a:normAutofit/>
          </a:bodyPr>
          <a:lstStyle/>
          <a:p>
            <a:r>
              <a:rPr lang="sr-Latn-CS" sz="1100" i="1" dirty="0"/>
              <a:t>O kojim temama se diskutuje na sednicama Privrednog saveta?</a:t>
            </a:r>
            <a:endParaRPr lang="en-US" sz="1100" i="1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990523282"/>
              </p:ext>
            </p:extLst>
          </p:nvPr>
        </p:nvGraphicFramePr>
        <p:xfrm>
          <a:off x="499872" y="978889"/>
          <a:ext cx="8087080" cy="3517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5966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hart 13">
            <a:extLst>
              <a:ext uri="{FF2B5EF4-FFF2-40B4-BE49-F238E27FC236}">
                <a16:creationId xmlns="" xmlns:a16="http://schemas.microsoft.com/office/drawing/2014/main" id="{5030FBFA-14BF-4E58-BA9D-2DC399B7A2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2098411"/>
              </p:ext>
            </p:extLst>
          </p:nvPr>
        </p:nvGraphicFramePr>
        <p:xfrm>
          <a:off x="4472039" y="760001"/>
          <a:ext cx="4356922" cy="3851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="" xmlns:a16="http://schemas.microsoft.com/office/drawing/2014/main" id="{5030FBFA-14BF-4E58-BA9D-2DC399B7A2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8087293"/>
              </p:ext>
            </p:extLst>
          </p:nvPr>
        </p:nvGraphicFramePr>
        <p:xfrm>
          <a:off x="321617" y="806925"/>
          <a:ext cx="4150422" cy="3953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86517" y="256824"/>
            <a:ext cx="8948152" cy="387925"/>
          </a:xfrm>
        </p:spPr>
        <p:txBody>
          <a:bodyPr/>
          <a:lstStyle/>
          <a:p>
            <a:r>
              <a:rPr lang="pl-PL" sz="1800" b="1" dirty="0"/>
              <a:t>Uključenost Kancelarije za LER u rad pRivrednog saveta i uticaj saveta na organe jedinice lokalne samouprave</a:t>
            </a:r>
            <a:endParaRPr lang="sr-Latn-RS" sz="18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06504" y="4328656"/>
            <a:ext cx="3550968" cy="318287"/>
          </a:xfrm>
        </p:spPr>
        <p:txBody>
          <a:bodyPr>
            <a:normAutofit/>
          </a:bodyPr>
          <a:lstStyle/>
          <a:p>
            <a:r>
              <a:rPr lang="sr-Latn-CS" dirty="0"/>
              <a:t>Baza: Lokalne samouprave koje imaju formiran Privredni savet (</a:t>
            </a:r>
            <a:r>
              <a:rPr lang="en-US" dirty="0"/>
              <a:t>5</a:t>
            </a:r>
            <a:r>
              <a:rPr lang="sr-Latn-CS" dirty="0"/>
              <a:t>0% od ciljne populacije)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86517" y="670015"/>
            <a:ext cx="4070955" cy="415116"/>
          </a:xfrm>
        </p:spPr>
        <p:txBody>
          <a:bodyPr anchor="ctr" anchorCtr="0">
            <a:normAutofit/>
          </a:bodyPr>
          <a:lstStyle/>
          <a:p>
            <a:r>
              <a:rPr lang="sr-Latn-CS" sz="1100" i="1" dirty="0"/>
              <a:t>Da li su predstavnici Kancelarije za LER/osoba koja se bavi LERom prisutni na sastancima Privrednog saveta? </a:t>
            </a:r>
            <a:endParaRPr lang="en-US" sz="1100" i="1" dirty="0"/>
          </a:p>
        </p:txBody>
      </p:sp>
      <p:sp>
        <p:nvSpPr>
          <p:cNvPr id="11" name="Text Placeholder 3">
            <a:extLst>
              <a:ext uri="{FF2B5EF4-FFF2-40B4-BE49-F238E27FC236}">
                <a16:creationId xmlns="" xmlns:a16="http://schemas.microsoft.com/office/drawing/2014/main" id="{9A95350B-B32F-4B2D-9481-C58422E939E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3103" y="4329875"/>
            <a:ext cx="3504099" cy="318287"/>
          </a:xfrm>
        </p:spPr>
        <p:txBody>
          <a:bodyPr>
            <a:normAutofit/>
          </a:bodyPr>
          <a:lstStyle/>
          <a:p>
            <a:r>
              <a:rPr lang="sr-Latn-CS" dirty="0"/>
              <a:t>Baza: Lokalne samouprave koje imaju formiran Privredni savet (</a:t>
            </a:r>
            <a:r>
              <a:rPr lang="en-US" dirty="0"/>
              <a:t>5</a:t>
            </a:r>
            <a:r>
              <a:rPr lang="sr-Latn-CS" dirty="0"/>
              <a:t>0% od ciljne populacije)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51158A-A9EC-4681-B1AE-7553D9F75A0B}"/>
              </a:ext>
            </a:extLst>
          </p:cNvPr>
          <p:cNvSpPr/>
          <p:nvPr/>
        </p:nvSpPr>
        <p:spPr>
          <a:xfrm>
            <a:off x="4560593" y="654244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sr-Latn-CS" sz="1100" i="1" dirty="0">
                <a:solidFill>
                  <a:schemeClr val="bg2">
                    <a:lumMod val="50000"/>
                  </a:schemeClr>
                </a:solidFill>
              </a:rPr>
              <a:t>Da li su neke od sugestija/inicijativa Privrednog saveta uzete u obzir prilikom donošenja odluka organa jedinice lokalne samouprave?</a:t>
            </a:r>
            <a:endParaRPr lang="en-US" sz="1100" i="1" dirty="0">
              <a:solidFill>
                <a:schemeClr val="bg2">
                  <a:lumMod val="50000"/>
                </a:schemeClr>
              </a:solidFill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13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60089" y="94708"/>
            <a:ext cx="6629593" cy="387925"/>
          </a:xfrm>
        </p:spPr>
        <p:txBody>
          <a:bodyPr/>
          <a:lstStyle/>
          <a:p>
            <a:r>
              <a:rPr lang="pl-PL" sz="2000" b="1" dirty="0"/>
              <a:t>OBJAVLJIVANJE PODATAKA O IZVRŠENJU BUDŽETA</a:t>
            </a:r>
            <a:endParaRPr lang="sr-Latn-RS" sz="20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pl-PL" dirty="0"/>
              <a:t>Baza: </a:t>
            </a:r>
            <a:r>
              <a:rPr lang="sr-Latn-CS" dirty="0"/>
              <a:t>Ukupna ciljna populacija </a:t>
            </a:r>
            <a:r>
              <a:rPr lang="sr-Latn-RS" dirty="0"/>
              <a:t>(N=</a:t>
            </a:r>
            <a:r>
              <a:rPr lang="en-US" dirty="0"/>
              <a:t>115</a:t>
            </a:r>
            <a:r>
              <a:rPr lang="sr-Latn-RS" dirty="0"/>
              <a:t>)</a:t>
            </a:r>
            <a:endParaRPr lang="en-US" dirty="0"/>
          </a:p>
          <a:p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86516" y="418487"/>
            <a:ext cx="8948153" cy="415116"/>
          </a:xfrm>
        </p:spPr>
        <p:txBody>
          <a:bodyPr anchor="ctr" anchorCtr="0">
            <a:normAutofit/>
          </a:bodyPr>
          <a:lstStyle/>
          <a:p>
            <a:r>
              <a:rPr lang="sr-Latn-CS" sz="1100" i="1" dirty="0"/>
              <a:t>Da li Vaša lokalna samouprava objavljuje podatke o izvršenju budžeta?</a:t>
            </a:r>
            <a:endParaRPr lang="en-US" sz="1100" i="1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868054119"/>
              </p:ext>
            </p:extLst>
          </p:nvPr>
        </p:nvGraphicFramePr>
        <p:xfrm>
          <a:off x="499872" y="1025472"/>
          <a:ext cx="7887384" cy="3327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718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86517" y="26992"/>
            <a:ext cx="8948152" cy="387925"/>
          </a:xfrm>
        </p:spPr>
        <p:txBody>
          <a:bodyPr/>
          <a:lstStyle/>
          <a:p>
            <a:r>
              <a:rPr lang="pl-PL" sz="1800" b="1" dirty="0"/>
              <a:t>konsultovanje privrede o iznosima TaksI/naknadA I promene TaksI/naknadA </a:t>
            </a:r>
            <a:endParaRPr lang="sr-Latn-RS" sz="18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27721" y="4549830"/>
            <a:ext cx="2572679" cy="318287"/>
          </a:xfrm>
        </p:spPr>
        <p:txBody>
          <a:bodyPr>
            <a:normAutofit/>
          </a:bodyPr>
          <a:lstStyle/>
          <a:p>
            <a:r>
              <a:rPr lang="sr-Latn-CS" dirty="0"/>
              <a:t>Baza: Ukupna ciljna populacija </a:t>
            </a:r>
            <a:r>
              <a:rPr lang="sr-Latn-RS" dirty="0"/>
              <a:t>(N=1</a:t>
            </a:r>
            <a:r>
              <a:rPr lang="en-US" dirty="0"/>
              <a:t>15</a:t>
            </a:r>
            <a:r>
              <a:rPr lang="sr-Latn-RS" dirty="0"/>
              <a:t>)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86517" y="527196"/>
            <a:ext cx="4070955" cy="415116"/>
          </a:xfrm>
        </p:spPr>
        <p:txBody>
          <a:bodyPr anchor="ctr" anchorCtr="0">
            <a:norm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sr-Latn-CS" sz="1100" i="1" dirty="0"/>
              <a:t>Da li Vaša lokalna samouprava konsultuje privredu o planiranim iznosima taksi i naknada za narednu godinu?</a:t>
            </a:r>
            <a:endParaRPr lang="en-US" sz="1100" i="1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51158A-A9EC-4681-B1AE-7553D9F75A0B}"/>
              </a:ext>
            </a:extLst>
          </p:cNvPr>
          <p:cNvSpPr/>
          <p:nvPr/>
        </p:nvSpPr>
        <p:spPr>
          <a:xfrm>
            <a:off x="4635456" y="531385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Latn-CS" sz="1100" i="1" dirty="0"/>
              <a:t>Da li je bilo promena u visini iznosa taksi/naknada u prethodne 3 godine?</a:t>
            </a:r>
            <a:endParaRPr lang="en-US" sz="1100" i="1" dirty="0"/>
          </a:p>
        </p:txBody>
      </p:sp>
      <p:graphicFrame>
        <p:nvGraphicFramePr>
          <p:cNvPr id="10" name="Content Placeholder 11">
            <a:extLst>
              <a:ext uri="{FF2B5EF4-FFF2-40B4-BE49-F238E27FC236}">
                <a16:creationId xmlns="" xmlns:a16="http://schemas.microsoft.com/office/drawing/2014/main" id="{08CD647E-FF93-4C7D-882F-ED1CC64238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3704006"/>
              </p:ext>
            </p:extLst>
          </p:nvPr>
        </p:nvGraphicFramePr>
        <p:xfrm>
          <a:off x="95892" y="1152109"/>
          <a:ext cx="4371005" cy="3482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ontent Placeholder 11">
            <a:extLst>
              <a:ext uri="{FF2B5EF4-FFF2-40B4-BE49-F238E27FC236}">
                <a16:creationId xmlns="" xmlns:a16="http://schemas.microsoft.com/office/drawing/2014/main" id="{08CD647E-FF93-4C7D-882F-ED1CC64238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1762977"/>
              </p:ext>
            </p:extLst>
          </p:nvPr>
        </p:nvGraphicFramePr>
        <p:xfrm>
          <a:off x="4301799" y="1152109"/>
          <a:ext cx="4464701" cy="3482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6515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9331918"/>
              </p:ext>
            </p:extLst>
          </p:nvPr>
        </p:nvGraphicFramePr>
        <p:xfrm>
          <a:off x="462455" y="924376"/>
          <a:ext cx="7938742" cy="3674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11424" y="253186"/>
            <a:ext cx="8948152" cy="387925"/>
          </a:xfrm>
          <a:solidFill>
            <a:schemeClr val="bg1"/>
          </a:solidFill>
        </p:spPr>
        <p:txBody>
          <a:bodyPr/>
          <a:lstStyle/>
          <a:p>
            <a:r>
              <a:rPr lang="pl-PL" sz="1800" b="1" dirty="0"/>
              <a:t>sistem 24/7 za prijem žalbi, molbi, pružanja informacija u vezi sa komunalnim uslugama?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="" xmlns:a16="http://schemas.microsoft.com/office/drawing/2014/main" id="{9A95350B-B32F-4B2D-9481-C58422E939E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1927" y="4598551"/>
            <a:ext cx="3504099" cy="318287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sr-Latn-CS" dirty="0"/>
              <a:t>Baza: Ukupna ciljna populacija </a:t>
            </a:r>
            <a:r>
              <a:rPr lang="sr-Latn-RS" dirty="0"/>
              <a:t>(N=1</a:t>
            </a:r>
            <a:r>
              <a:rPr lang="en-US" dirty="0"/>
              <a:t>15</a:t>
            </a:r>
            <a:r>
              <a:rPr lang="sr-Latn-RS" dirty="0"/>
              <a:t>)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51158A-A9EC-4681-B1AE-7553D9F75A0B}"/>
              </a:ext>
            </a:extLst>
          </p:cNvPr>
          <p:cNvSpPr/>
          <p:nvPr/>
        </p:nvSpPr>
        <p:spPr>
          <a:xfrm>
            <a:off x="211424" y="708932"/>
            <a:ext cx="869833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Latn-CS" sz="1100" i="1" dirty="0">
                <a:solidFill>
                  <a:schemeClr val="bg2">
                    <a:lumMod val="50000"/>
                  </a:schemeClr>
                </a:solidFill>
              </a:rPr>
              <a:t>Da li u Vašoj opštini/gradu postoji sistem 24/7 za prijem žalbi, molbi, pružanja informacija građanima i poslovnom sektoru u vezi sa komunalnim uslugama?</a:t>
            </a:r>
            <a:endParaRPr lang="en-US" sz="1100" i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12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9059845"/>
              </p:ext>
            </p:extLst>
          </p:nvPr>
        </p:nvGraphicFramePr>
        <p:xfrm>
          <a:off x="1" y="1058069"/>
          <a:ext cx="3405352" cy="3480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78675" y="101420"/>
            <a:ext cx="8855993" cy="387925"/>
          </a:xfrm>
        </p:spPr>
        <p:txBody>
          <a:bodyPr/>
          <a:lstStyle/>
          <a:p>
            <a:r>
              <a:rPr lang="pl-PL" sz="1800" b="1" dirty="0"/>
              <a:t>Nefinansijske mere za podršku razvoja preduzetništva u poslednje dve godine</a:t>
            </a:r>
            <a:endParaRPr lang="sr-Latn-RS" sz="18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40175" y="4476777"/>
            <a:ext cx="2125004" cy="318287"/>
          </a:xfrm>
        </p:spPr>
        <p:txBody>
          <a:bodyPr>
            <a:normAutofit/>
          </a:bodyPr>
          <a:lstStyle/>
          <a:p>
            <a:r>
              <a:rPr lang="sr-Latn-CS" dirty="0"/>
              <a:t>Baza: Ukupna ciljna populacija </a:t>
            </a:r>
            <a:r>
              <a:rPr lang="sr-Latn-RS" dirty="0"/>
              <a:t>(N=</a:t>
            </a:r>
            <a:r>
              <a:rPr lang="en-US" dirty="0"/>
              <a:t>115</a:t>
            </a:r>
            <a:r>
              <a:rPr lang="sr-Latn-RS" dirty="0"/>
              <a:t>)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78675" y="489345"/>
            <a:ext cx="4070955" cy="415116"/>
          </a:xfrm>
        </p:spPr>
        <p:txBody>
          <a:bodyPr anchor="ctr" anchorCtr="0">
            <a:normAutofit/>
          </a:bodyPr>
          <a:lstStyle/>
          <a:p>
            <a:r>
              <a:rPr lang="sr-Latn-CS" sz="1100" i="1" dirty="0"/>
              <a:t>Da li je Vaša lokalna samouprava sprovela neku od nefinansijskih mera za podršku razvoja preduzetništva u poslednje dve godine?</a:t>
            </a:r>
            <a:endParaRPr lang="en-US" sz="1100" i="1" dirty="0"/>
          </a:p>
        </p:txBody>
      </p:sp>
      <p:graphicFrame>
        <p:nvGraphicFramePr>
          <p:cNvPr id="6" name="Content Placeholder 11">
            <a:extLst>
              <a:ext uri="{FF2B5EF4-FFF2-40B4-BE49-F238E27FC236}">
                <a16:creationId xmlns="" xmlns:a16="http://schemas.microsoft.com/office/drawing/2014/main" id="{08CD647E-FF93-4C7D-882F-ED1CC64238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5675492"/>
              </p:ext>
            </p:extLst>
          </p:nvPr>
        </p:nvGraphicFramePr>
        <p:xfrm>
          <a:off x="-36022" y="1058069"/>
          <a:ext cx="4464701" cy="2968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="" xmlns:a16="http://schemas.microsoft.com/office/drawing/2014/main" id="{71CBEB9E-8429-41D4-878F-FE5665070A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8649676"/>
              </p:ext>
            </p:extLst>
          </p:nvPr>
        </p:nvGraphicFramePr>
        <p:xfrm>
          <a:off x="3216166" y="1058069"/>
          <a:ext cx="5818504" cy="3230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 Placeholder 3">
            <a:extLst>
              <a:ext uri="{FF2B5EF4-FFF2-40B4-BE49-F238E27FC236}">
                <a16:creationId xmlns="" xmlns:a16="http://schemas.microsoft.com/office/drawing/2014/main" id="{9A95350B-B32F-4B2D-9481-C58422E939E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93261" y="4410356"/>
            <a:ext cx="4264314" cy="31828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sr-Latn-CS" dirty="0"/>
              <a:t>Baza: Lokalne samouprave koje su sprovele neku od finansijskih mera za podršku razvoja preduzetništva u poslednje dve godine (</a:t>
            </a:r>
            <a:r>
              <a:rPr lang="en-US" dirty="0"/>
              <a:t>72</a:t>
            </a:r>
            <a:r>
              <a:rPr lang="sr-Latn-CS" dirty="0"/>
              <a:t>% od ciljne populacije)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51158A-A9EC-4681-B1AE-7553D9F75A0B}"/>
              </a:ext>
            </a:extLst>
          </p:cNvPr>
          <p:cNvSpPr/>
          <p:nvPr/>
        </p:nvSpPr>
        <p:spPr>
          <a:xfrm>
            <a:off x="4635456" y="46607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2"/>
            <a:r>
              <a:rPr lang="sr-Latn-CS" sz="1100" i="1" dirty="0"/>
              <a:t>Možete li navesti koje su to mere podrške sprovedene?</a:t>
            </a:r>
            <a:endParaRPr lang="en-US" sz="1100" i="1" dirty="0"/>
          </a:p>
        </p:txBody>
      </p:sp>
      <p:sp>
        <p:nvSpPr>
          <p:cNvPr id="4" name="Arrow: Right 3">
            <a:extLst>
              <a:ext uri="{FF2B5EF4-FFF2-40B4-BE49-F238E27FC236}">
                <a16:creationId xmlns="" xmlns:a16="http://schemas.microsoft.com/office/drawing/2014/main" id="{8653DA20-A519-4FA3-BB66-F1B7C607ECDA}"/>
              </a:ext>
            </a:extLst>
          </p:cNvPr>
          <p:cNvSpPr/>
          <p:nvPr/>
        </p:nvSpPr>
        <p:spPr>
          <a:xfrm>
            <a:off x="2879500" y="2414926"/>
            <a:ext cx="546538" cy="767255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43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95847" y="87667"/>
            <a:ext cx="8948152" cy="387925"/>
          </a:xfrm>
        </p:spPr>
        <p:txBody>
          <a:bodyPr/>
          <a:lstStyle/>
          <a:p>
            <a:r>
              <a:rPr lang="en-US" sz="2000" b="1" dirty="0" err="1"/>
              <a:t>Programi</a:t>
            </a:r>
            <a:r>
              <a:rPr lang="en-US" sz="2000" b="1" dirty="0"/>
              <a:t> </a:t>
            </a:r>
            <a:r>
              <a:rPr lang="en-US" sz="2000" b="1" dirty="0" err="1"/>
              <a:t>podr</a:t>
            </a:r>
            <a:r>
              <a:rPr lang="sr-Latn-RS" sz="2000" b="1" dirty="0"/>
              <a:t>ške lokalne samouprave lokalnoj </a:t>
            </a:r>
            <a:r>
              <a:rPr lang="pl-PL" sz="2000" b="1" dirty="0"/>
              <a:t>privredi</a:t>
            </a:r>
            <a:endParaRPr lang="sr-Latn-RS" sz="20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27721" y="4600576"/>
            <a:ext cx="6314952" cy="318287"/>
          </a:xfrm>
        </p:spPr>
        <p:txBody>
          <a:bodyPr>
            <a:noAutofit/>
          </a:bodyPr>
          <a:lstStyle/>
          <a:p>
            <a:endParaRPr lang="pl-PL" dirty="0"/>
          </a:p>
          <a:p>
            <a:endParaRPr lang="pl-PL" dirty="0"/>
          </a:p>
          <a:p>
            <a:r>
              <a:rPr lang="pl-PL" dirty="0"/>
              <a:t>Baza: </a:t>
            </a:r>
            <a:r>
              <a:rPr lang="sr-Latn-CS" dirty="0"/>
              <a:t>Ukupna ciljna populacija </a:t>
            </a:r>
            <a:r>
              <a:rPr lang="sr-Latn-RS" dirty="0"/>
              <a:t>(N=</a:t>
            </a:r>
            <a:r>
              <a:rPr lang="en-US" dirty="0"/>
              <a:t>115</a:t>
            </a:r>
            <a:r>
              <a:rPr lang="sr-Latn-RS" dirty="0"/>
              <a:t>)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95847" y="446381"/>
            <a:ext cx="8948153" cy="310670"/>
          </a:xfrm>
        </p:spPr>
        <p:txBody>
          <a:bodyPr anchor="ctr" anchorCtr="0">
            <a:normAutofit/>
          </a:bodyPr>
          <a:lstStyle/>
          <a:p>
            <a:r>
              <a:rPr lang="sr-Latn-CS" sz="1100" i="1" dirty="0"/>
              <a:t>Koje programe podrške Vaša lokalna samouprava pruža lokalnoj privredi?</a:t>
            </a:r>
            <a:endParaRPr lang="en-US" sz="1100" i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338198"/>
              </p:ext>
            </p:extLst>
          </p:nvPr>
        </p:nvGraphicFramePr>
        <p:xfrm>
          <a:off x="333374" y="1132046"/>
          <a:ext cx="8220075" cy="3468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0025">
                  <a:extLst>
                    <a:ext uri="{9D8B030D-6E8A-4147-A177-3AD203B41FA5}">
                      <a16:colId xmlns="" xmlns:a16="http://schemas.microsoft.com/office/drawing/2014/main" val="3818413523"/>
                    </a:ext>
                  </a:extLst>
                </a:gridCol>
                <a:gridCol w="2740025">
                  <a:extLst>
                    <a:ext uri="{9D8B030D-6E8A-4147-A177-3AD203B41FA5}">
                      <a16:colId xmlns="" xmlns:a16="http://schemas.microsoft.com/office/drawing/2014/main" val="2526032482"/>
                    </a:ext>
                  </a:extLst>
                </a:gridCol>
                <a:gridCol w="2740025">
                  <a:extLst>
                    <a:ext uri="{9D8B030D-6E8A-4147-A177-3AD203B41FA5}">
                      <a16:colId xmlns="" xmlns:a16="http://schemas.microsoft.com/office/drawing/2014/main" val="3901622478"/>
                    </a:ext>
                  </a:extLst>
                </a:gridCol>
              </a:tblGrid>
              <a:tr h="34685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69003142"/>
                  </a:ext>
                </a:extLst>
              </a:tr>
            </a:tbl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="" xmlns:a16="http://schemas.microsoft.com/office/drawing/2014/main" id="{71CBEB9E-8429-41D4-878F-FE5665070A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8121293"/>
              </p:ext>
            </p:extLst>
          </p:nvPr>
        </p:nvGraphicFramePr>
        <p:xfrm>
          <a:off x="333374" y="692725"/>
          <a:ext cx="8359522" cy="3907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5538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652766" y="1388444"/>
            <a:ext cx="4233049" cy="2247851"/>
          </a:xfrm>
        </p:spPr>
        <p:txBody>
          <a:bodyPr>
            <a:normAutofit/>
          </a:bodyPr>
          <a:lstStyle/>
          <a:p>
            <a:pPr algn="ctr"/>
            <a:r>
              <a:rPr lang="sr-Latn-CS" b="1" dirty="0"/>
              <a:t>POVOLJNO POSLOVNO OKRUŽENJE – BFC STANDARD</a:t>
            </a:r>
            <a:endParaRPr lang="sr-Latn-RS" sz="2000" b="1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924282" rtl="0" eaLnBrk="1" latinLnBrk="0" hangingPunct="1">
              <a:lnSpc>
                <a:spcPct val="85000"/>
              </a:lnSpc>
              <a:spcBef>
                <a:spcPts val="204"/>
              </a:spcBef>
            </a:pPr>
            <a:fld id="{01990C03-C3A3-48FE-AF6D-3AE397C89625}" type="slidenum">
              <a:rPr lang="en-GB" sz="8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924282" rtl="0" eaLnBrk="1" latinLnBrk="0" hangingPunct="1">
                <a:lnSpc>
                  <a:spcPct val="85000"/>
                </a:lnSpc>
                <a:spcBef>
                  <a:spcPts val="204"/>
                </a:spcBef>
              </a:pPr>
              <a:t>25</a:t>
            </a:fld>
            <a:endParaRPr lang="en-GB" sz="8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9736" y="4755925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924282" rtl="0" eaLnBrk="1" fontAlgn="auto" latinLnBrk="0" hangingPunct="1">
              <a:lnSpc>
                <a:spcPct val="85000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2015 Ipsos.</a:t>
            </a:r>
            <a:endParaRPr lang="en-GB" sz="1200" dirty="0">
              <a:solidFill>
                <a:schemeClr val="bg1"/>
              </a:solidFill>
            </a:endParaRP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8" r="73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8067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32376" y="200807"/>
            <a:ext cx="6725791" cy="442661"/>
          </a:xfrm>
        </p:spPr>
        <p:txBody>
          <a:bodyPr>
            <a:normAutofit fontScale="40000" lnSpcReduction="20000"/>
          </a:bodyPr>
          <a:lstStyle/>
          <a:p>
            <a:r>
              <a:rPr lang="pl-PL" sz="1800" b="1" dirty="0" smtClean="0"/>
              <a:t/>
            </a:r>
            <a:br>
              <a:rPr lang="pl-PL" sz="1800" b="1" dirty="0" smtClean="0"/>
            </a:br>
            <a:r>
              <a:rPr lang="pl-PL" sz="1800" b="1" dirty="0" smtClean="0"/>
              <a:t/>
            </a:r>
            <a:br>
              <a:rPr lang="pl-PL" sz="1800" b="1" dirty="0" smtClean="0"/>
            </a:br>
            <a:r>
              <a:rPr lang="pl-PL" sz="4500" b="1" dirty="0" smtClean="0"/>
              <a:t>BFC SEE STANDARD PO MERI PRIVREDE</a:t>
            </a:r>
            <a:endParaRPr lang="sr-Latn-RS" sz="4500" b="1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232376" y="717350"/>
            <a:ext cx="7870391" cy="2643008"/>
          </a:xfrm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RS" altLang="en-US" sz="1400" cap="none" dirty="0" smtClean="0">
                <a:solidFill>
                  <a:srgbClr val="595959"/>
                </a:solidFill>
              </a:rPr>
              <a:t>BFC SEE je jedinstveni </a:t>
            </a:r>
            <a:r>
              <a:rPr lang="sr-Latn-RS" altLang="en-US" sz="1400" b="1" cap="none" dirty="0">
                <a:solidFill>
                  <a:srgbClr val="595959"/>
                </a:solidFill>
              </a:rPr>
              <a:t>program za poboljšanje kvaliteta usluga i informacija </a:t>
            </a:r>
            <a:r>
              <a:rPr lang="sr-Latn-RS" altLang="en-US" sz="1400" cap="none" dirty="0">
                <a:solidFill>
                  <a:srgbClr val="595959"/>
                </a:solidFill>
              </a:rPr>
              <a:t>koje lokalne samouprave u jugoistočnoj Evropi pružaju privrednicima i potencijalnim investitorima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RS" altLang="en-US" sz="1400" cap="none" dirty="0" smtClean="0">
                <a:solidFill>
                  <a:srgbClr val="595959"/>
                </a:solidFill>
              </a:rPr>
              <a:t>Razvijen je </a:t>
            </a:r>
            <a:r>
              <a:rPr lang="en-US" altLang="en-US" sz="1400" cap="none" dirty="0" smtClean="0">
                <a:solidFill>
                  <a:srgbClr val="595959"/>
                </a:solidFill>
              </a:rPr>
              <a:t>2012</a:t>
            </a:r>
            <a:r>
              <a:rPr lang="sr-Latn-RS" altLang="en-US" sz="1400" cap="none" dirty="0" smtClean="0">
                <a:solidFill>
                  <a:srgbClr val="595959"/>
                </a:solidFill>
              </a:rPr>
              <a:t>. kao</a:t>
            </a:r>
            <a:r>
              <a:rPr lang="en-US" altLang="en-US" sz="1400" cap="none" dirty="0" smtClean="0">
                <a:solidFill>
                  <a:srgbClr val="595959"/>
                </a:solidFill>
              </a:rPr>
              <a:t> </a:t>
            </a:r>
            <a:r>
              <a:rPr lang="sr-Latn-RS" altLang="en-US" sz="1400" b="1" cap="none" dirty="0" smtClean="0">
                <a:solidFill>
                  <a:srgbClr val="595959"/>
                </a:solidFill>
              </a:rPr>
              <a:t>prvi zajednički </a:t>
            </a:r>
            <a:r>
              <a:rPr lang="en-US" altLang="en-US" sz="1400" b="1" cap="none" dirty="0" smtClean="0">
                <a:solidFill>
                  <a:srgbClr val="595959"/>
                </a:solidFill>
              </a:rPr>
              <a:t>standard </a:t>
            </a:r>
            <a:r>
              <a:rPr lang="sr-Latn-RS" altLang="en-US" sz="1400" b="1" cap="none" dirty="0" smtClean="0">
                <a:solidFill>
                  <a:srgbClr val="595959"/>
                </a:solidFill>
              </a:rPr>
              <a:t>i pečat kvaliteta </a:t>
            </a:r>
            <a:r>
              <a:rPr lang="sr-Latn-RS" altLang="en-US" sz="1400" cap="none" dirty="0" smtClean="0">
                <a:solidFill>
                  <a:srgbClr val="595959"/>
                </a:solidFill>
              </a:rPr>
              <a:t>za lokalne samouprave u regionu JIE</a:t>
            </a:r>
            <a:r>
              <a:rPr lang="en-US" altLang="en-US" sz="1400" cap="none" dirty="0" smtClean="0">
                <a:solidFill>
                  <a:srgbClr val="595959"/>
                </a:solidFill>
              </a:rPr>
              <a:t>, </a:t>
            </a:r>
            <a:r>
              <a:rPr lang="sr-Latn-RS" altLang="en-US" sz="1400" cap="none" dirty="0" smtClean="0">
                <a:solidFill>
                  <a:srgbClr val="595959"/>
                </a:solidFill>
              </a:rPr>
              <a:t>na osnovu uspešnog programa</a:t>
            </a:r>
            <a:r>
              <a:rPr lang="en-US" altLang="en-US" sz="1400" cap="none" dirty="0" smtClean="0">
                <a:solidFill>
                  <a:srgbClr val="595959"/>
                </a:solidFill>
              </a:rPr>
              <a:t> </a:t>
            </a:r>
            <a:r>
              <a:rPr lang="en-US" altLang="en-US" sz="1400" cap="none" dirty="0" err="1" smtClean="0">
                <a:solidFill>
                  <a:srgbClr val="595959"/>
                </a:solidFill>
              </a:rPr>
              <a:t>certifi</a:t>
            </a:r>
            <a:r>
              <a:rPr lang="sr-Latn-RS" altLang="en-US" sz="1400" cap="none" dirty="0" smtClean="0">
                <a:solidFill>
                  <a:srgbClr val="595959"/>
                </a:solidFill>
              </a:rPr>
              <a:t>kacije koji je NALED inicijalno osmislio i sprovodio u Srbiji</a:t>
            </a:r>
            <a:endParaRPr lang="en-US" altLang="en-US" sz="1400" cap="none" dirty="0" smtClean="0">
              <a:solidFill>
                <a:srgbClr val="595959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RS" altLang="en-US" sz="1400" cap="none" dirty="0" smtClean="0">
                <a:solidFill>
                  <a:srgbClr val="595959"/>
                </a:solidFill>
              </a:rPr>
              <a:t>BFC SEE predstavlja </a:t>
            </a:r>
            <a:r>
              <a:rPr lang="sr-Latn-RS" altLang="en-US" sz="1400" b="1" cap="none" dirty="0" smtClean="0">
                <a:solidFill>
                  <a:srgbClr val="595959"/>
                </a:solidFill>
              </a:rPr>
              <a:t>mehanizam za evaluaciju </a:t>
            </a:r>
            <a:r>
              <a:rPr lang="sr-Latn-RS" altLang="en-US" sz="1400" cap="none" dirty="0" smtClean="0">
                <a:solidFill>
                  <a:srgbClr val="595959"/>
                </a:solidFill>
              </a:rPr>
              <a:t>koji obuhvata</a:t>
            </a:r>
            <a:r>
              <a:rPr lang="en-US" altLang="en-US" sz="1400" cap="none" dirty="0" smtClean="0">
                <a:solidFill>
                  <a:srgbClr val="595959"/>
                </a:solidFill>
              </a:rPr>
              <a:t> </a:t>
            </a:r>
            <a:r>
              <a:rPr lang="sr-Latn-RS" altLang="en-US" sz="1400" cap="none" dirty="0" smtClean="0">
                <a:solidFill>
                  <a:srgbClr val="595959"/>
                </a:solidFill>
              </a:rPr>
              <a:t>10 </a:t>
            </a:r>
            <a:r>
              <a:rPr lang="en-US" altLang="en-US" sz="1400" cap="none" dirty="0" err="1" smtClean="0">
                <a:solidFill>
                  <a:srgbClr val="595959"/>
                </a:solidFill>
              </a:rPr>
              <a:t>univer</a:t>
            </a:r>
            <a:r>
              <a:rPr lang="sr-Latn-RS" altLang="en-US" sz="1400" cap="none" dirty="0" smtClean="0">
                <a:solidFill>
                  <a:srgbClr val="595959"/>
                </a:solidFill>
              </a:rPr>
              <a:t>zalnih kriterijuma i </a:t>
            </a:r>
            <a:r>
              <a:rPr lang="en-US" altLang="en-US" sz="1400" cap="none" dirty="0" smtClean="0">
                <a:solidFill>
                  <a:srgbClr val="595959"/>
                </a:solidFill>
              </a:rPr>
              <a:t>6</a:t>
            </a:r>
            <a:r>
              <a:rPr lang="sr-Latn-RS" altLang="en-US" sz="1400" cap="none" dirty="0" smtClean="0">
                <a:solidFill>
                  <a:srgbClr val="595959"/>
                </a:solidFill>
              </a:rPr>
              <a:t>7</a:t>
            </a:r>
            <a:r>
              <a:rPr lang="en-US" altLang="en-US" sz="1400" cap="none" dirty="0" smtClean="0">
                <a:solidFill>
                  <a:srgbClr val="595959"/>
                </a:solidFill>
              </a:rPr>
              <a:t> </a:t>
            </a:r>
            <a:r>
              <a:rPr lang="en-US" altLang="en-US" sz="1400" cap="none" dirty="0" err="1" smtClean="0">
                <a:solidFill>
                  <a:srgbClr val="595959"/>
                </a:solidFill>
              </a:rPr>
              <a:t>indi</a:t>
            </a:r>
            <a:r>
              <a:rPr lang="sr-Latn-RS" altLang="en-US" sz="1400" cap="none" dirty="0" smtClean="0">
                <a:solidFill>
                  <a:srgbClr val="595959"/>
                </a:solidFill>
              </a:rPr>
              <a:t>k</a:t>
            </a:r>
            <a:r>
              <a:rPr lang="en-US" altLang="en-US" sz="1400" cap="none" dirty="0" err="1" smtClean="0">
                <a:solidFill>
                  <a:srgbClr val="595959"/>
                </a:solidFill>
              </a:rPr>
              <a:t>ator</a:t>
            </a:r>
            <a:r>
              <a:rPr lang="sr-Latn-RS" altLang="en-US" sz="1400" cap="none" dirty="0" smtClean="0">
                <a:solidFill>
                  <a:srgbClr val="595959"/>
                </a:solidFill>
              </a:rPr>
              <a:t>a za procenu lokalnih politika i kapaciteta za ekonomski razvoj</a:t>
            </a:r>
            <a:endParaRPr lang="en-US" altLang="en-US" sz="1400" cap="none" dirty="0" smtClean="0">
              <a:solidFill>
                <a:srgbClr val="595959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RS" altLang="en-US" sz="1400" cap="none" dirty="0" smtClean="0">
                <a:solidFill>
                  <a:srgbClr val="595959"/>
                </a:solidFill>
              </a:rPr>
              <a:t>Na lokalnom nivou</a:t>
            </a:r>
            <a:r>
              <a:rPr lang="en-US" altLang="en-US" sz="1400" cap="none" dirty="0" smtClean="0">
                <a:solidFill>
                  <a:srgbClr val="595959"/>
                </a:solidFill>
              </a:rPr>
              <a:t>, </a:t>
            </a:r>
            <a:r>
              <a:rPr lang="sr-Latn-RS" altLang="en-US" sz="1400" cap="none" dirty="0" smtClean="0">
                <a:solidFill>
                  <a:srgbClr val="595959"/>
                </a:solidFill>
              </a:rPr>
              <a:t>program pruža </a:t>
            </a:r>
            <a:r>
              <a:rPr lang="sr-Latn-RS" altLang="en-US" sz="1400" b="1" cap="none" dirty="0" smtClean="0">
                <a:solidFill>
                  <a:srgbClr val="595959"/>
                </a:solidFill>
              </a:rPr>
              <a:t>jasne smernice opštinama</a:t>
            </a:r>
            <a:r>
              <a:rPr lang="en-US" altLang="en-US" sz="1400" b="1" cap="none" dirty="0" smtClean="0">
                <a:solidFill>
                  <a:srgbClr val="595959"/>
                </a:solidFill>
              </a:rPr>
              <a:t> </a:t>
            </a:r>
            <a:r>
              <a:rPr lang="en-US" altLang="en-US" sz="1400" cap="none" dirty="0" smtClean="0">
                <a:solidFill>
                  <a:srgbClr val="595959"/>
                </a:solidFill>
              </a:rPr>
              <a:t>o</a:t>
            </a:r>
            <a:r>
              <a:rPr lang="sr-Latn-RS" altLang="en-US" sz="1400" cap="none" dirty="0" smtClean="0">
                <a:solidFill>
                  <a:srgbClr val="595959"/>
                </a:solidFill>
              </a:rPr>
              <a:t> tome kako da kreiraju dobru poslovnu klimu, u skladu sa standardima u drugim opštinama regiona JIE</a:t>
            </a:r>
            <a:endParaRPr lang="en-US" altLang="en-US" sz="1400" cap="none" dirty="0" smtClean="0">
              <a:solidFill>
                <a:srgbClr val="595959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RS" altLang="en-US" sz="1400" cap="none" dirty="0" smtClean="0">
                <a:solidFill>
                  <a:srgbClr val="595959"/>
                </a:solidFill>
              </a:rPr>
              <a:t>Na </a:t>
            </a:r>
            <a:r>
              <a:rPr lang="en-US" altLang="en-US" sz="1400" cap="none" dirty="0" smtClean="0">
                <a:solidFill>
                  <a:srgbClr val="595959"/>
                </a:solidFill>
              </a:rPr>
              <a:t>regional</a:t>
            </a:r>
            <a:r>
              <a:rPr lang="sr-Latn-RS" altLang="en-US" sz="1400" cap="none" dirty="0" smtClean="0">
                <a:solidFill>
                  <a:srgbClr val="595959"/>
                </a:solidFill>
              </a:rPr>
              <a:t>nom nivou, program mapira lokacija sa najvećim potencijalom za razvoj i privlačenje investicija i omogućava podizanje konukrentnosti opština i uopšte regiona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RS" altLang="en-US" sz="1400" cap="none" dirty="0">
                <a:solidFill>
                  <a:srgbClr val="595959"/>
                </a:solidFill>
                <a:cs typeface="Arial" charset="0"/>
              </a:rPr>
              <a:t>Više od </a:t>
            </a:r>
            <a:r>
              <a:rPr lang="sr-Latn-RS" altLang="en-US" sz="1400" b="1" cap="none" dirty="0">
                <a:solidFill>
                  <a:srgbClr val="595959"/>
                </a:solidFill>
                <a:cs typeface="Arial" charset="0"/>
              </a:rPr>
              <a:t>9</a:t>
            </a:r>
            <a:r>
              <a:rPr lang="en-US" altLang="en-US" sz="1400" b="1" cap="none" dirty="0">
                <a:solidFill>
                  <a:srgbClr val="595959"/>
                </a:solidFill>
                <a:cs typeface="Arial" charset="0"/>
              </a:rPr>
              <a:t>0 lo</a:t>
            </a:r>
            <a:r>
              <a:rPr lang="sr-Latn-RS" altLang="en-US" sz="1400" b="1" cap="none" dirty="0">
                <a:solidFill>
                  <a:srgbClr val="595959"/>
                </a:solidFill>
                <a:cs typeface="Arial" charset="0"/>
              </a:rPr>
              <a:t>k</a:t>
            </a:r>
            <a:r>
              <a:rPr lang="en-US" altLang="en-US" sz="1400" b="1" cap="none" dirty="0">
                <a:solidFill>
                  <a:srgbClr val="595959"/>
                </a:solidFill>
                <a:cs typeface="Arial" charset="0"/>
              </a:rPr>
              <a:t>al</a:t>
            </a:r>
            <a:r>
              <a:rPr lang="sr-Latn-RS" altLang="en-US" sz="1400" b="1" cap="none" dirty="0">
                <a:solidFill>
                  <a:srgbClr val="595959"/>
                </a:solidFill>
                <a:cs typeface="Arial" charset="0"/>
              </a:rPr>
              <a:t>nih samouprava</a:t>
            </a:r>
            <a:r>
              <a:rPr lang="en-US" altLang="en-US" sz="1400" b="1" cap="none" dirty="0">
                <a:solidFill>
                  <a:srgbClr val="595959"/>
                </a:solidFill>
                <a:cs typeface="Arial" charset="0"/>
              </a:rPr>
              <a:t>  </a:t>
            </a:r>
            <a:r>
              <a:rPr lang="sr-Latn-RS" altLang="en-US" sz="1400" cap="none" dirty="0">
                <a:solidFill>
                  <a:srgbClr val="595959"/>
                </a:solidFill>
                <a:cs typeface="Arial" charset="0"/>
              </a:rPr>
              <a:t>iz regiona pristupile su </a:t>
            </a:r>
            <a:r>
              <a:rPr lang="en-US" altLang="en-US" sz="1400" cap="none" dirty="0">
                <a:solidFill>
                  <a:srgbClr val="595959"/>
                </a:solidFill>
                <a:cs typeface="Arial" charset="0"/>
              </a:rPr>
              <a:t>BFC SEE Program</a:t>
            </a:r>
            <a:r>
              <a:rPr lang="sr-Latn-RS" altLang="en-US" sz="1400" cap="none" dirty="0">
                <a:solidFill>
                  <a:srgbClr val="595959"/>
                </a:solidFill>
                <a:cs typeface="Arial" charset="0"/>
              </a:rPr>
              <a:t>u</a:t>
            </a:r>
            <a:r>
              <a:rPr lang="en-US" altLang="en-US" sz="1400" cap="none" dirty="0">
                <a:solidFill>
                  <a:srgbClr val="595959"/>
                </a:solidFill>
                <a:cs typeface="Arial" charset="0"/>
              </a:rPr>
              <a:t> – </a:t>
            </a:r>
            <a:r>
              <a:rPr lang="sr-Latn-RS" altLang="en-US" sz="1400" cap="none" dirty="0" smtClean="0">
                <a:solidFill>
                  <a:srgbClr val="595959"/>
                </a:solidFill>
                <a:cs typeface="Arial" charset="0"/>
              </a:rPr>
              <a:t>44</a:t>
            </a:r>
            <a:r>
              <a:rPr lang="en-US" altLang="en-US" sz="1400" cap="none" dirty="0" smtClean="0">
                <a:solidFill>
                  <a:srgbClr val="595959"/>
                </a:solidFill>
                <a:cs typeface="Arial" charset="0"/>
              </a:rPr>
              <a:t> </a:t>
            </a:r>
            <a:r>
              <a:rPr lang="sr-Latn-RS" altLang="en-US" sz="1400" cap="none" dirty="0">
                <a:solidFill>
                  <a:srgbClr val="595959"/>
                </a:solidFill>
                <a:cs typeface="Arial" charset="0"/>
              </a:rPr>
              <a:t>su certifikovane kao sredine sa povoljnim poslovnim </a:t>
            </a:r>
            <a:r>
              <a:rPr lang="sr-Latn-RS" altLang="en-US" sz="1400" cap="none" dirty="0" smtClean="0">
                <a:solidFill>
                  <a:srgbClr val="595959"/>
                </a:solidFill>
                <a:cs typeface="Arial" charset="0"/>
              </a:rPr>
              <a:t>okruženjem</a:t>
            </a:r>
          </a:p>
          <a:p>
            <a:pPr algn="just"/>
            <a:r>
              <a:rPr lang="sr-Latn-RS" altLang="en-US" sz="1200" i="1" cap="none" dirty="0">
                <a:solidFill>
                  <a:srgbClr val="595959"/>
                </a:solidFill>
              </a:rPr>
              <a:t>        </a:t>
            </a:r>
            <a:r>
              <a:rPr lang="sr-Latn-RS" altLang="en-US" sz="1200" b="1" i="1" cap="none" dirty="0" smtClean="0">
                <a:solidFill>
                  <a:srgbClr val="595959"/>
                </a:solidFill>
              </a:rPr>
              <a:t>BiH:</a:t>
            </a:r>
            <a:r>
              <a:rPr lang="sr-Latn-RS" altLang="en-US" sz="1200" i="1" cap="none" dirty="0" smtClean="0">
                <a:solidFill>
                  <a:srgbClr val="595959"/>
                </a:solidFill>
              </a:rPr>
              <a:t> </a:t>
            </a:r>
            <a:r>
              <a:rPr lang="sr-Latn-RS" altLang="en-US" sz="1200" i="1" cap="none" dirty="0">
                <a:solidFill>
                  <a:srgbClr val="595959"/>
                </a:solidFill>
              </a:rPr>
              <a:t>Banja Luka, Bihać, Bijeljina, Bosanska Krupa, Goražde, Gradačac, Gradiška, Doboj, Zenica, Jablanica, Laktaši, Kotor</a:t>
            </a:r>
            <a:br>
              <a:rPr lang="sr-Latn-RS" altLang="en-US" sz="1200" i="1" cap="none" dirty="0">
                <a:solidFill>
                  <a:srgbClr val="595959"/>
                </a:solidFill>
              </a:rPr>
            </a:br>
            <a:r>
              <a:rPr lang="sr-Latn-RS" altLang="en-US" sz="1200" i="1" cap="none" dirty="0">
                <a:solidFill>
                  <a:srgbClr val="595959"/>
                </a:solidFill>
              </a:rPr>
              <a:t>        Varoš, Mrkonjić Grad, Novi Grad Sarajevo, Posušje, Prijedor, Sanski Most, Tešanj, Teslić i </a:t>
            </a:r>
            <a:r>
              <a:rPr lang="sr-Latn-RS" altLang="en-US" sz="1200" i="1" cap="none" dirty="0" smtClean="0">
                <a:solidFill>
                  <a:srgbClr val="595959"/>
                </a:solidFill>
              </a:rPr>
              <a:t>Žepče</a:t>
            </a:r>
            <a:endParaRPr lang="sr-Latn-RS" altLang="en-US" sz="1200" i="1" cap="none" dirty="0">
              <a:solidFill>
                <a:srgbClr val="595959"/>
              </a:solidFill>
            </a:endParaRPr>
          </a:p>
          <a:p>
            <a:pPr algn="just"/>
            <a:r>
              <a:rPr lang="sr-Latn-RS" altLang="en-US" sz="1200" i="1" cap="none" dirty="0">
                <a:solidFill>
                  <a:srgbClr val="595959"/>
                </a:solidFill>
              </a:rPr>
              <a:t> </a:t>
            </a:r>
            <a:r>
              <a:rPr lang="sr-Latn-RS" altLang="en-US" sz="1200" i="1" cap="none" dirty="0" smtClean="0">
                <a:solidFill>
                  <a:srgbClr val="595959"/>
                </a:solidFill>
              </a:rPr>
              <a:t>       </a:t>
            </a:r>
            <a:r>
              <a:rPr lang="sr-Latn-RS" altLang="en-US" sz="1200" b="1" i="1" cap="none" dirty="0" smtClean="0">
                <a:solidFill>
                  <a:srgbClr val="595959"/>
                </a:solidFill>
              </a:rPr>
              <a:t>Hrvatska</a:t>
            </a:r>
            <a:r>
              <a:rPr lang="sr-Latn-RS" altLang="en-US" sz="1200" i="1" cap="none" dirty="0">
                <a:solidFill>
                  <a:srgbClr val="595959"/>
                </a:solidFill>
              </a:rPr>
              <a:t>: Bjelovar, Cres, Crikvenica, Grubišno Polje, Ivanec, Jastrebarsko, Kostrena, Labin i </a:t>
            </a:r>
            <a:r>
              <a:rPr lang="sr-Latn-RS" altLang="en-US" sz="1200" i="1" cap="none" dirty="0" smtClean="0">
                <a:solidFill>
                  <a:srgbClr val="595959"/>
                </a:solidFill>
              </a:rPr>
              <a:t>Pleternica</a:t>
            </a:r>
            <a:endParaRPr lang="sr-Latn-RS" altLang="en-US" sz="1200" i="1" cap="none" dirty="0">
              <a:solidFill>
                <a:srgbClr val="595959"/>
              </a:solidFill>
            </a:endParaRPr>
          </a:p>
          <a:p>
            <a:pPr algn="just"/>
            <a:r>
              <a:rPr lang="sr-Latn-RS" altLang="en-US" sz="1200" i="1" cap="none" dirty="0" smtClean="0">
                <a:solidFill>
                  <a:srgbClr val="595959"/>
                </a:solidFill>
              </a:rPr>
              <a:t>        </a:t>
            </a:r>
            <a:r>
              <a:rPr lang="sr-Latn-RS" altLang="en-US" sz="1200" b="1" i="1" cap="none" dirty="0" smtClean="0">
                <a:solidFill>
                  <a:srgbClr val="595959"/>
                </a:solidFill>
              </a:rPr>
              <a:t>Makedonija</a:t>
            </a:r>
            <a:r>
              <a:rPr lang="sr-Latn-RS" altLang="en-US" sz="1200" i="1" cap="none" dirty="0">
                <a:solidFill>
                  <a:srgbClr val="595959"/>
                </a:solidFill>
              </a:rPr>
              <a:t>: Bogdanci, Gazi Baba, Ilinden, Skoplje, Štip, Strumica i </a:t>
            </a:r>
            <a:r>
              <a:rPr lang="sr-Latn-RS" altLang="en-US" sz="1200" i="1" cap="none" dirty="0" smtClean="0">
                <a:solidFill>
                  <a:srgbClr val="595959"/>
                </a:solidFill>
              </a:rPr>
              <a:t>Veles</a:t>
            </a:r>
            <a:endParaRPr lang="sr-Latn-RS" altLang="en-US" sz="1200" i="1" cap="none" dirty="0">
              <a:solidFill>
                <a:srgbClr val="595959"/>
              </a:solidFill>
            </a:endParaRPr>
          </a:p>
          <a:p>
            <a:pPr algn="just"/>
            <a:r>
              <a:rPr lang="sr-Latn-RS" altLang="en-US" sz="1200" i="1" cap="none" dirty="0" smtClean="0">
                <a:solidFill>
                  <a:srgbClr val="595959"/>
                </a:solidFill>
              </a:rPr>
              <a:t>        </a:t>
            </a:r>
            <a:r>
              <a:rPr lang="sr-Latn-RS" altLang="en-US" sz="1200" b="1" i="1" cap="none" dirty="0" smtClean="0">
                <a:solidFill>
                  <a:srgbClr val="595959"/>
                </a:solidFill>
              </a:rPr>
              <a:t>Srbija</a:t>
            </a:r>
            <a:r>
              <a:rPr lang="sr-Latn-RS" altLang="en-US" sz="1200" b="1" i="1" cap="none" dirty="0">
                <a:solidFill>
                  <a:srgbClr val="595959"/>
                </a:solidFill>
              </a:rPr>
              <a:t>:</a:t>
            </a:r>
            <a:r>
              <a:rPr lang="sr-Latn-RS" altLang="en-US" sz="1200" i="1" cap="none" dirty="0">
                <a:solidFill>
                  <a:srgbClr val="595959"/>
                </a:solidFill>
              </a:rPr>
              <a:t> Leskovac, Novi Sad, Pančevo, Pirot, Ruma, Šabac, Sombor i Stara </a:t>
            </a:r>
            <a:r>
              <a:rPr lang="sr-Latn-RS" altLang="en-US" sz="1200" i="1" cap="none" dirty="0" smtClean="0">
                <a:solidFill>
                  <a:srgbClr val="595959"/>
                </a:solidFill>
              </a:rPr>
              <a:t>Pazova</a:t>
            </a:r>
            <a:endParaRPr lang="en-US" altLang="en-US" sz="1200" i="1" cap="none" dirty="0" smtClean="0">
              <a:solidFill>
                <a:srgbClr val="595959"/>
              </a:solidFill>
            </a:endParaRPr>
          </a:p>
          <a:p>
            <a:endParaRPr lang="en-US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674" y="4407067"/>
            <a:ext cx="956326" cy="73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074" y="4298535"/>
            <a:ext cx="2093190" cy="1188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420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32376" y="200807"/>
            <a:ext cx="6725791" cy="442661"/>
          </a:xfrm>
        </p:spPr>
        <p:txBody>
          <a:bodyPr>
            <a:normAutofit fontScale="40000" lnSpcReduction="20000"/>
          </a:bodyPr>
          <a:lstStyle/>
          <a:p>
            <a:r>
              <a:rPr lang="pl-PL" sz="1800" b="1" dirty="0" smtClean="0"/>
              <a:t/>
            </a:r>
            <a:br>
              <a:rPr lang="pl-PL" sz="1800" b="1" dirty="0" smtClean="0"/>
            </a:br>
            <a:r>
              <a:rPr lang="pl-PL" sz="1800" b="1" dirty="0" smtClean="0"/>
              <a:t/>
            </a:r>
            <a:br>
              <a:rPr lang="pl-PL" sz="1800" b="1" dirty="0" smtClean="0"/>
            </a:br>
            <a:r>
              <a:rPr lang="pl-PL" sz="4500" b="1" dirty="0" smtClean="0"/>
              <a:t>BFC SEE STANDARD PO MERI PRIVREDE</a:t>
            </a:r>
            <a:endParaRPr lang="sr-Latn-RS" sz="4500" b="1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232376" y="717350"/>
            <a:ext cx="7870391" cy="2643008"/>
          </a:xfrm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RS" altLang="en-US" sz="1400" cap="none" dirty="0">
                <a:solidFill>
                  <a:srgbClr val="595959"/>
                </a:solidFill>
              </a:rPr>
              <a:t>BFC SEE certifikat dodeljuje se opštinama koje ispune 75% zahteva definisanih u sledećih 10 kriterijuma</a:t>
            </a:r>
            <a:r>
              <a:rPr lang="sr-Latn-RS" altLang="en-US" sz="1400" cap="none" dirty="0" smtClean="0">
                <a:solidFill>
                  <a:srgbClr val="595959"/>
                </a:solidFill>
              </a:rPr>
              <a:t>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r-Latn-RS" altLang="en-US" sz="1400" cap="none" dirty="0" smtClean="0">
              <a:solidFill>
                <a:srgbClr val="595959"/>
              </a:solidFill>
            </a:endParaRPr>
          </a:p>
          <a:p>
            <a:pPr marL="342900" indent="-342900" algn="just">
              <a:buAutoNum type="arabicPeriod"/>
            </a:pPr>
            <a:r>
              <a:rPr lang="vi-VN" altLang="en-US" sz="1400" cap="none" dirty="0" smtClean="0">
                <a:solidFill>
                  <a:srgbClr val="595959"/>
                </a:solidFill>
              </a:rPr>
              <a:t>Održiva </a:t>
            </a:r>
            <a:r>
              <a:rPr lang="vi-VN" altLang="en-US" sz="1400" cap="none" dirty="0">
                <a:solidFill>
                  <a:srgbClr val="595959"/>
                </a:solidFill>
              </a:rPr>
              <a:t>strategija lokalnog </a:t>
            </a:r>
            <a:r>
              <a:rPr lang="vi-VN" altLang="en-US" sz="1400" cap="none" dirty="0" smtClean="0">
                <a:solidFill>
                  <a:srgbClr val="595959"/>
                </a:solidFill>
              </a:rPr>
              <a:t>razvoja</a:t>
            </a:r>
            <a:endParaRPr lang="sr-Latn-RS" altLang="en-US" sz="1400" cap="none" dirty="0" smtClean="0">
              <a:solidFill>
                <a:srgbClr val="595959"/>
              </a:solidFill>
            </a:endParaRPr>
          </a:p>
          <a:p>
            <a:pPr marL="342900" indent="-342900" algn="just">
              <a:buAutoNum type="arabicPeriod"/>
            </a:pPr>
            <a:r>
              <a:rPr lang="vi-VN" altLang="en-US" sz="1400" cap="none" dirty="0" smtClean="0">
                <a:solidFill>
                  <a:srgbClr val="595959"/>
                </a:solidFill>
              </a:rPr>
              <a:t>Funkcionalna </a:t>
            </a:r>
            <a:r>
              <a:rPr lang="vi-VN" altLang="en-US" sz="1400" cap="none" dirty="0">
                <a:solidFill>
                  <a:srgbClr val="595959"/>
                </a:solidFill>
              </a:rPr>
              <a:t>Kancelarija za lokalni ekonomski razvoj (</a:t>
            </a:r>
            <a:r>
              <a:rPr lang="vi-VN" altLang="en-US" sz="1400" cap="none" dirty="0" smtClean="0">
                <a:solidFill>
                  <a:srgbClr val="595959"/>
                </a:solidFill>
              </a:rPr>
              <a:t>LEDO)</a:t>
            </a:r>
            <a:endParaRPr lang="sr-Latn-RS" altLang="en-US" sz="1400" cap="none" dirty="0" smtClean="0">
              <a:solidFill>
                <a:srgbClr val="595959"/>
              </a:solidFill>
            </a:endParaRPr>
          </a:p>
          <a:p>
            <a:pPr marL="342900" indent="-342900" algn="just">
              <a:buAutoNum type="arabicPeriod"/>
            </a:pPr>
            <a:r>
              <a:rPr lang="vi-VN" altLang="en-US" sz="1400" cap="none" dirty="0" smtClean="0">
                <a:solidFill>
                  <a:srgbClr val="595959"/>
                </a:solidFill>
              </a:rPr>
              <a:t>Partnerski </a:t>
            </a:r>
            <a:r>
              <a:rPr lang="vi-VN" altLang="en-US" sz="1400" cap="none" dirty="0">
                <a:solidFill>
                  <a:srgbClr val="595959"/>
                </a:solidFill>
              </a:rPr>
              <a:t>odnos sa privatnim </a:t>
            </a:r>
            <a:r>
              <a:rPr lang="vi-VN" altLang="en-US" sz="1400" cap="none" dirty="0" smtClean="0">
                <a:solidFill>
                  <a:srgbClr val="595959"/>
                </a:solidFill>
              </a:rPr>
              <a:t>sektorom</a:t>
            </a:r>
            <a:endParaRPr lang="sr-Latn-RS" altLang="en-US" sz="1400" cap="none" dirty="0" smtClean="0">
              <a:solidFill>
                <a:srgbClr val="595959"/>
              </a:solidFill>
            </a:endParaRPr>
          </a:p>
          <a:p>
            <a:pPr marL="342900" indent="-342900" algn="just">
              <a:buAutoNum type="arabicPeriod"/>
            </a:pPr>
            <a:r>
              <a:rPr lang="vi-VN" altLang="en-US" sz="1400" cap="none" dirty="0" smtClean="0">
                <a:solidFill>
                  <a:srgbClr val="595959"/>
                </a:solidFill>
              </a:rPr>
              <a:t>Efikasan </a:t>
            </a:r>
            <a:r>
              <a:rPr lang="vi-VN" altLang="en-US" sz="1400" cap="none" dirty="0">
                <a:solidFill>
                  <a:srgbClr val="595959"/>
                </a:solidFill>
              </a:rPr>
              <a:t>sistem izdavanja građeviskih </a:t>
            </a:r>
            <a:r>
              <a:rPr lang="vi-VN" altLang="en-US" sz="1400" cap="none" dirty="0" smtClean="0">
                <a:solidFill>
                  <a:srgbClr val="595959"/>
                </a:solidFill>
              </a:rPr>
              <a:t>dozvola</a:t>
            </a:r>
            <a:endParaRPr lang="sr-Latn-RS" altLang="en-US" sz="1400" cap="none" dirty="0" smtClean="0">
              <a:solidFill>
                <a:srgbClr val="595959"/>
              </a:solidFill>
            </a:endParaRPr>
          </a:p>
          <a:p>
            <a:pPr marL="342900" indent="-342900" algn="just">
              <a:buAutoNum type="arabicPeriod"/>
            </a:pPr>
            <a:r>
              <a:rPr lang="vi-VN" altLang="en-US" sz="1400" cap="none" dirty="0" smtClean="0">
                <a:solidFill>
                  <a:srgbClr val="595959"/>
                </a:solidFill>
              </a:rPr>
              <a:t>Ažuran </a:t>
            </a:r>
            <a:r>
              <a:rPr lang="vi-VN" altLang="en-US" sz="1400" cap="none" dirty="0">
                <a:solidFill>
                  <a:srgbClr val="595959"/>
                </a:solidFill>
              </a:rPr>
              <a:t>ekonomski profil i elektroske baze </a:t>
            </a:r>
            <a:r>
              <a:rPr lang="vi-VN" altLang="en-US" sz="1400" cap="none" dirty="0" smtClean="0">
                <a:solidFill>
                  <a:srgbClr val="595959"/>
                </a:solidFill>
              </a:rPr>
              <a:t>podataka</a:t>
            </a:r>
            <a:endParaRPr lang="sr-Latn-RS" altLang="en-US" sz="1400" cap="none" dirty="0" smtClean="0">
              <a:solidFill>
                <a:srgbClr val="595959"/>
              </a:solidFill>
            </a:endParaRPr>
          </a:p>
          <a:p>
            <a:pPr marL="342900" indent="-342900" algn="just">
              <a:buAutoNum type="arabicPeriod"/>
            </a:pPr>
            <a:r>
              <a:rPr lang="vi-VN" altLang="en-US" sz="1400" cap="none" dirty="0" smtClean="0">
                <a:solidFill>
                  <a:srgbClr val="595959"/>
                </a:solidFill>
              </a:rPr>
              <a:t>Proaktivan </a:t>
            </a:r>
            <a:r>
              <a:rPr lang="vi-VN" altLang="en-US" sz="1400" cap="none" dirty="0">
                <a:solidFill>
                  <a:srgbClr val="595959"/>
                </a:solidFill>
              </a:rPr>
              <a:t>pristup promociji investicija i destinacijskom </a:t>
            </a:r>
            <a:r>
              <a:rPr lang="vi-VN" altLang="en-US" sz="1400" cap="none" dirty="0" smtClean="0">
                <a:solidFill>
                  <a:srgbClr val="595959"/>
                </a:solidFill>
              </a:rPr>
              <a:t>marketingu</a:t>
            </a:r>
            <a:endParaRPr lang="sr-Latn-RS" altLang="en-US" sz="1400" cap="none" dirty="0" smtClean="0">
              <a:solidFill>
                <a:srgbClr val="595959"/>
              </a:solidFill>
            </a:endParaRPr>
          </a:p>
          <a:p>
            <a:pPr marL="342900" indent="-342900" algn="just">
              <a:buAutoNum type="arabicPeriod"/>
            </a:pPr>
            <a:r>
              <a:rPr lang="vi-VN" altLang="en-US" sz="1400" cap="none" dirty="0" smtClean="0">
                <a:solidFill>
                  <a:srgbClr val="595959"/>
                </a:solidFill>
              </a:rPr>
              <a:t>Predvidivi </a:t>
            </a:r>
            <a:r>
              <a:rPr lang="vi-VN" altLang="en-US" sz="1400" cap="none" dirty="0">
                <a:solidFill>
                  <a:srgbClr val="595959"/>
                </a:solidFill>
              </a:rPr>
              <a:t>troškovi poslovanja i odgovorno upravljanje finansijama </a:t>
            </a:r>
            <a:endParaRPr lang="sr-Latn-RS" altLang="en-US" sz="1400" cap="none" dirty="0" smtClean="0">
              <a:solidFill>
                <a:srgbClr val="595959"/>
              </a:solidFill>
            </a:endParaRPr>
          </a:p>
          <a:p>
            <a:pPr marL="342900" indent="-342900" algn="just">
              <a:buAutoNum type="arabicPeriod"/>
            </a:pPr>
            <a:r>
              <a:rPr lang="vi-VN" altLang="en-US" sz="1400" cap="none" dirty="0" smtClean="0">
                <a:solidFill>
                  <a:srgbClr val="595959"/>
                </a:solidFill>
              </a:rPr>
              <a:t>Dostupnost </a:t>
            </a:r>
            <a:r>
              <a:rPr lang="vi-VN" altLang="en-US" sz="1400" cap="none" dirty="0">
                <a:solidFill>
                  <a:srgbClr val="595959"/>
                </a:solidFill>
              </a:rPr>
              <a:t>radne snage i usklađenost njihovih veština sa potrebama </a:t>
            </a:r>
            <a:r>
              <a:rPr lang="vi-VN" altLang="en-US" sz="1400" cap="none" dirty="0" smtClean="0">
                <a:solidFill>
                  <a:srgbClr val="595959"/>
                </a:solidFill>
              </a:rPr>
              <a:t>privrede</a:t>
            </a:r>
            <a:endParaRPr lang="sr-Latn-RS" altLang="en-US" sz="1400" cap="none" dirty="0" smtClean="0">
              <a:solidFill>
                <a:srgbClr val="595959"/>
              </a:solidFill>
            </a:endParaRPr>
          </a:p>
          <a:p>
            <a:pPr marL="342900" indent="-342900" algn="just">
              <a:buAutoNum type="arabicPeriod"/>
            </a:pPr>
            <a:r>
              <a:rPr lang="vi-VN" altLang="en-US" sz="1400" cap="none" dirty="0" smtClean="0">
                <a:solidFill>
                  <a:srgbClr val="595959"/>
                </a:solidFill>
              </a:rPr>
              <a:t>Podsticajne </a:t>
            </a:r>
            <a:r>
              <a:rPr lang="vi-VN" altLang="en-US" sz="1400" cap="none" dirty="0">
                <a:solidFill>
                  <a:srgbClr val="595959"/>
                </a:solidFill>
              </a:rPr>
              <a:t>politike i mere podrške preduzetništvu i sektoru MSP </a:t>
            </a:r>
            <a:endParaRPr lang="sr-Latn-RS" altLang="en-US" sz="1400" cap="none" dirty="0" smtClean="0">
              <a:solidFill>
                <a:srgbClr val="595959"/>
              </a:solidFill>
            </a:endParaRPr>
          </a:p>
          <a:p>
            <a:pPr marL="342900" indent="-342900">
              <a:buAutoNum type="arabicPeriod"/>
            </a:pPr>
            <a:r>
              <a:rPr lang="vi-VN" altLang="en-US" sz="1400" cap="none" dirty="0" smtClean="0">
                <a:solidFill>
                  <a:srgbClr val="595959"/>
                </a:solidFill>
              </a:rPr>
              <a:t>Adekvatna </a:t>
            </a:r>
            <a:r>
              <a:rPr lang="vi-VN" altLang="en-US" sz="1400" cap="none" dirty="0">
                <a:solidFill>
                  <a:srgbClr val="595959"/>
                </a:solidFill>
              </a:rPr>
              <a:t>infrastruktura i pouzdane komunalne usluge</a:t>
            </a:r>
            <a:br>
              <a:rPr lang="vi-VN" altLang="en-US" sz="1400" cap="none" dirty="0">
                <a:solidFill>
                  <a:srgbClr val="595959"/>
                </a:solidFill>
              </a:rPr>
            </a:br>
            <a:endParaRPr lang="vi-VN" altLang="en-US" sz="1400" cap="none" dirty="0">
              <a:solidFill>
                <a:srgbClr val="595959"/>
              </a:solidFill>
            </a:endParaRPr>
          </a:p>
          <a:p>
            <a:pPr algn="just"/>
            <a:endParaRPr lang="sr-Latn-RS" altLang="en-US" sz="1400" cap="none" dirty="0">
              <a:solidFill>
                <a:srgbClr val="595959"/>
              </a:solidFill>
            </a:endParaRPr>
          </a:p>
          <a:p>
            <a:endParaRPr lang="en-US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674" y="4407067"/>
            <a:ext cx="956326" cy="73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615" y="4268781"/>
            <a:ext cx="2187539" cy="1242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625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32376" y="200807"/>
            <a:ext cx="6725791" cy="442661"/>
          </a:xfrm>
        </p:spPr>
        <p:txBody>
          <a:bodyPr>
            <a:normAutofit/>
          </a:bodyPr>
          <a:lstStyle/>
          <a:p>
            <a:pPr algn="just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232376" y="717350"/>
            <a:ext cx="7870391" cy="2643008"/>
          </a:xfrm>
        </p:spPr>
        <p:txBody>
          <a:bodyPr/>
          <a:lstStyle/>
          <a:p>
            <a:pPr algn="just"/>
            <a:r>
              <a:rPr lang="vi-VN" altLang="en-US" sz="1400" cap="none" dirty="0">
                <a:solidFill>
                  <a:srgbClr val="595959"/>
                </a:solidFill>
              </a:rPr>
              <a:t/>
            </a:r>
            <a:br>
              <a:rPr lang="vi-VN" altLang="en-US" sz="1400" cap="none" dirty="0">
                <a:solidFill>
                  <a:srgbClr val="595959"/>
                </a:solidFill>
              </a:rPr>
            </a:br>
            <a:endParaRPr lang="vi-VN" altLang="en-US" sz="1400" cap="none" dirty="0">
              <a:solidFill>
                <a:srgbClr val="595959"/>
              </a:solidFill>
            </a:endParaRPr>
          </a:p>
          <a:p>
            <a:pPr algn="just"/>
            <a:endParaRPr lang="sr-Latn-RS" altLang="en-US" sz="1400" cap="none" dirty="0">
              <a:solidFill>
                <a:srgbClr val="595959"/>
              </a:solidFill>
            </a:endParaRPr>
          </a:p>
          <a:p>
            <a:endParaRPr lang="en-US" sz="1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418"/>
            <a:ext cx="7188367" cy="5166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976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32376" y="200807"/>
            <a:ext cx="6725791" cy="442661"/>
          </a:xfrm>
        </p:spPr>
        <p:txBody>
          <a:bodyPr>
            <a:normAutofit fontScale="40000" lnSpcReduction="20000"/>
          </a:bodyPr>
          <a:lstStyle/>
          <a:p>
            <a:r>
              <a:rPr lang="pl-PL" sz="1800" b="1" dirty="0" smtClean="0"/>
              <a:t/>
            </a:r>
            <a:br>
              <a:rPr lang="pl-PL" sz="1800" b="1" dirty="0" smtClean="0"/>
            </a:br>
            <a:r>
              <a:rPr lang="pl-PL" sz="1800" b="1" dirty="0" smtClean="0"/>
              <a:t/>
            </a:r>
            <a:br>
              <a:rPr lang="pl-PL" sz="1800" b="1" dirty="0" smtClean="0"/>
            </a:br>
            <a:r>
              <a:rPr lang="pl-PL" sz="4500" b="1" dirty="0" smtClean="0"/>
              <a:t>BFC SEE KLJUČNI REZULTATI</a:t>
            </a:r>
            <a:endParaRPr lang="sr-Latn-RS" sz="4500" b="1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232376" y="717350"/>
            <a:ext cx="7870391" cy="2643008"/>
          </a:xfrm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vi-VN" altLang="en-US" sz="1400" cap="none" dirty="0" smtClean="0">
                <a:solidFill>
                  <a:srgbClr val="595959"/>
                </a:solidFill>
              </a:rPr>
              <a:t>Više </a:t>
            </a:r>
            <a:r>
              <a:rPr lang="vi-VN" altLang="en-US" sz="1400" cap="none" dirty="0">
                <a:solidFill>
                  <a:srgbClr val="595959"/>
                </a:solidFill>
              </a:rPr>
              <a:t>od </a:t>
            </a:r>
            <a:r>
              <a:rPr lang="vi-VN" altLang="en-US" sz="1400" b="1" cap="none" dirty="0">
                <a:solidFill>
                  <a:srgbClr val="595959"/>
                </a:solidFill>
              </a:rPr>
              <a:t>90 lokalnih samouprava </a:t>
            </a:r>
            <a:r>
              <a:rPr lang="vi-VN" altLang="en-US" sz="1400" cap="none" dirty="0">
                <a:solidFill>
                  <a:srgbClr val="595959"/>
                </a:solidFill>
              </a:rPr>
              <a:t>iz Bosne i Hercegovine, Crne Gore, Hrvatske, Makedonije i Srbije unapređuju svoje poslovno okruženje i do </a:t>
            </a:r>
            <a:r>
              <a:rPr lang="vi-VN" altLang="en-US" sz="1400" b="1" cap="none" dirty="0">
                <a:solidFill>
                  <a:srgbClr val="595959"/>
                </a:solidFill>
              </a:rPr>
              <a:t>70%</a:t>
            </a:r>
            <a:r>
              <a:rPr lang="vi-VN" altLang="en-US" sz="1400" cap="none" dirty="0">
                <a:solidFill>
                  <a:srgbClr val="595959"/>
                </a:solidFill>
              </a:rPr>
              <a:t> kroz BFC SEE program certifikacije.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vi-VN" altLang="en-US" sz="1400" cap="none" dirty="0">
                <a:solidFill>
                  <a:srgbClr val="595959"/>
                </a:solidFill>
              </a:rPr>
              <a:t>Uslovi za poslovanje u gradovima i opštinama certifikovanim po BFC SEE standardu su </a:t>
            </a:r>
            <a:r>
              <a:rPr lang="vi-VN" altLang="en-US" sz="1400" b="1" cap="none" dirty="0">
                <a:solidFill>
                  <a:srgbClr val="595959"/>
                </a:solidFill>
              </a:rPr>
              <a:t>76%</a:t>
            </a:r>
            <a:r>
              <a:rPr lang="vi-VN" altLang="en-US" sz="1400" cap="none" dirty="0">
                <a:solidFill>
                  <a:srgbClr val="595959"/>
                </a:solidFill>
              </a:rPr>
              <a:t> bolji nego u ostalim lokalnim samoupravama prema istraživanju “tajnog kupca”.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vi-VN" altLang="en-US" sz="1400" cap="none" dirty="0">
                <a:solidFill>
                  <a:srgbClr val="595959"/>
                </a:solidFill>
              </a:rPr>
              <a:t>Financial Times je uvrstio gotovo </a:t>
            </a:r>
            <a:r>
              <a:rPr lang="vi-VN" altLang="en-US" sz="1400" b="1" cap="none" dirty="0">
                <a:solidFill>
                  <a:srgbClr val="595959"/>
                </a:solidFill>
              </a:rPr>
              <a:t>40%</a:t>
            </a:r>
            <a:r>
              <a:rPr lang="vi-VN" altLang="en-US" sz="1400" cap="none" dirty="0">
                <a:solidFill>
                  <a:srgbClr val="595959"/>
                </a:solidFill>
              </a:rPr>
              <a:t> certifikovanih opština i gradova na listu najboljih investicionih destinacija u Evropi (fDi Cities of the Future).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vi-VN" altLang="en-US" sz="1400" b="1" cap="none" dirty="0">
                <a:solidFill>
                  <a:srgbClr val="595959"/>
                </a:solidFill>
              </a:rPr>
              <a:t>90% </a:t>
            </a:r>
            <a:r>
              <a:rPr lang="vi-VN" altLang="en-US" sz="1400" cap="none" dirty="0">
                <a:solidFill>
                  <a:srgbClr val="595959"/>
                </a:solidFill>
              </a:rPr>
              <a:t>certifikovanih gradova i opština u regionu smatra da je posedovanje certifikata o povoljnom poslovnom okruženju i BFC SEE pečata kvaliteta korisno ili veoma korisno</a:t>
            </a:r>
            <a:r>
              <a:rPr lang="vi-VN" altLang="en-US" sz="1400" cap="none" dirty="0" smtClean="0">
                <a:solidFill>
                  <a:srgbClr val="595959"/>
                </a:solidFill>
              </a:rPr>
              <a:t>.</a:t>
            </a:r>
            <a:endParaRPr lang="sr-Latn-RS" altLang="en-US" sz="1400" cap="none" dirty="0" smtClean="0">
              <a:solidFill>
                <a:srgbClr val="595959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vi-VN" altLang="en-US" sz="1400" b="1" cap="none" dirty="0">
                <a:solidFill>
                  <a:srgbClr val="595959"/>
                </a:solidFill>
              </a:rPr>
              <a:t>20 institucija i organizacija iz 5 zemalja </a:t>
            </a:r>
            <a:r>
              <a:rPr lang="vi-VN" altLang="en-US" sz="1400" cap="none" dirty="0">
                <a:solidFill>
                  <a:srgbClr val="595959"/>
                </a:solidFill>
              </a:rPr>
              <a:t>učestvuje u BFC SEE mreži i tako doprinosi jačanju regionalne saradnje i razmene </a:t>
            </a:r>
            <a:endParaRPr lang="sr-Latn-RS" altLang="en-US" sz="1400" cap="none" dirty="0" smtClean="0">
              <a:solidFill>
                <a:srgbClr val="595959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vi-VN" altLang="en-US" sz="1400" cap="none" dirty="0" smtClean="0">
                <a:solidFill>
                  <a:srgbClr val="595959"/>
                </a:solidFill>
              </a:rPr>
              <a:t>BFC </a:t>
            </a:r>
            <a:r>
              <a:rPr lang="vi-VN" altLang="en-US" sz="1400" cap="none" dirty="0">
                <a:solidFill>
                  <a:srgbClr val="595959"/>
                </a:solidFill>
              </a:rPr>
              <a:t>SEE mreža je razvila regionalne strukture i ojačala kapacitete </a:t>
            </a:r>
            <a:r>
              <a:rPr lang="vi-VN" altLang="en-US" sz="1400" b="1" cap="none" dirty="0">
                <a:solidFill>
                  <a:srgbClr val="595959"/>
                </a:solidFill>
              </a:rPr>
              <a:t>450+</a:t>
            </a:r>
            <a:r>
              <a:rPr lang="vi-VN" altLang="en-US" sz="1400" cap="none" dirty="0">
                <a:solidFill>
                  <a:srgbClr val="595959"/>
                </a:solidFill>
              </a:rPr>
              <a:t> službenika lokalnih samouprava, konsultanata i evaluatora iz regiona JIE, koji su prošli obuku o standardima povoljnog poslovnog okruženja i certifikaciji.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vi-VN" altLang="en-US" sz="1400" cap="none" dirty="0">
                <a:solidFill>
                  <a:srgbClr val="595959"/>
                </a:solidFill>
              </a:rPr>
              <a:t>BFC SEE mreža je inspirisala nove regionalne inicijative i sprovela projekte u vrednosti većoj od </a:t>
            </a:r>
            <a:r>
              <a:rPr lang="vi-VN" altLang="en-US" sz="1400" b="1" cap="none" dirty="0">
                <a:solidFill>
                  <a:srgbClr val="595959"/>
                </a:solidFill>
              </a:rPr>
              <a:t>2 miliona € </a:t>
            </a:r>
            <a:r>
              <a:rPr lang="vi-VN" altLang="en-US" sz="1400" cap="none" dirty="0">
                <a:solidFill>
                  <a:srgbClr val="595959"/>
                </a:solidFill>
              </a:rPr>
              <a:t>uz podršku ključnih međunarodnih institucija kao što su GIZ, SDC, USAID, SIDA, RCC i Svetska banka</a:t>
            </a:r>
            <a:endParaRPr lang="sr-Latn-RS" altLang="en-US" sz="1400" cap="none" dirty="0" smtClean="0">
              <a:solidFill>
                <a:srgbClr val="595959"/>
              </a:solidFill>
            </a:endParaRPr>
          </a:p>
          <a:p>
            <a:pPr algn="just"/>
            <a:endParaRPr lang="sr-Latn-RS" altLang="en-US" sz="1400" cap="none" dirty="0">
              <a:solidFill>
                <a:srgbClr val="595959"/>
              </a:solidFill>
            </a:endParaRPr>
          </a:p>
          <a:p>
            <a:endParaRPr lang="en-US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674" y="4407067"/>
            <a:ext cx="956326" cy="73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615" y="4268781"/>
            <a:ext cx="2187539" cy="1242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675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32376" y="200807"/>
            <a:ext cx="6725791" cy="442661"/>
          </a:xfrm>
        </p:spPr>
        <p:txBody>
          <a:bodyPr>
            <a:normAutofit fontScale="40000" lnSpcReduction="20000"/>
          </a:bodyPr>
          <a:lstStyle/>
          <a:p>
            <a:r>
              <a:rPr lang="pl-PL" sz="1800" b="1" dirty="0" smtClean="0"/>
              <a:t/>
            </a:r>
            <a:br>
              <a:rPr lang="pl-PL" sz="1800" b="1" dirty="0" smtClean="0"/>
            </a:br>
            <a:r>
              <a:rPr lang="pl-PL" sz="1800" b="1" dirty="0" smtClean="0"/>
              <a:t/>
            </a:r>
            <a:br>
              <a:rPr lang="pl-PL" sz="1800" b="1" dirty="0" smtClean="0"/>
            </a:br>
            <a:r>
              <a:rPr lang="pl-PL" sz="4500" b="1" dirty="0" smtClean="0"/>
              <a:t>BFC SEE opštine i gradovi</a:t>
            </a:r>
            <a:endParaRPr lang="sr-Latn-RS" sz="4500" b="1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232376" y="717350"/>
            <a:ext cx="7870391" cy="2643008"/>
          </a:xfrm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sr-Latn-RS" altLang="en-US" sz="1400" cap="none" dirty="0" smtClean="0">
              <a:solidFill>
                <a:srgbClr val="595959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RS" altLang="en-US" sz="1400" cap="none" dirty="0" smtClean="0">
                <a:solidFill>
                  <a:srgbClr val="595959"/>
                </a:solidFill>
              </a:rPr>
              <a:t>Poseduju d</a:t>
            </a:r>
            <a:r>
              <a:rPr lang="vi-VN" altLang="en-US" sz="1400" cap="none" dirty="0" smtClean="0">
                <a:solidFill>
                  <a:srgbClr val="595959"/>
                </a:solidFill>
              </a:rPr>
              <a:t>ugoročn</a:t>
            </a:r>
            <a:r>
              <a:rPr lang="sr-Latn-RS" altLang="en-US" sz="1400" cap="none" dirty="0" smtClean="0">
                <a:solidFill>
                  <a:srgbClr val="595959"/>
                </a:solidFill>
              </a:rPr>
              <a:t>u</a:t>
            </a:r>
            <a:r>
              <a:rPr lang="vi-VN" altLang="en-US" sz="1400" cap="none" dirty="0" smtClean="0">
                <a:solidFill>
                  <a:srgbClr val="595959"/>
                </a:solidFill>
              </a:rPr>
              <a:t> </a:t>
            </a:r>
            <a:r>
              <a:rPr lang="vi-VN" altLang="en-US" sz="1400" cap="none" dirty="0">
                <a:solidFill>
                  <a:srgbClr val="595959"/>
                </a:solidFill>
              </a:rPr>
              <a:t>viziju i Strategiju razvoja u kojoj su jasno definisali konkurentne sektore koje žele da </a:t>
            </a:r>
            <a:r>
              <a:rPr lang="vi-VN" altLang="en-US" sz="1400" cap="none" dirty="0" smtClean="0">
                <a:solidFill>
                  <a:srgbClr val="595959"/>
                </a:solidFill>
              </a:rPr>
              <a:t>razvijaju</a:t>
            </a:r>
            <a:endParaRPr lang="sr-Latn-RS" altLang="en-US" sz="1400" cap="none" dirty="0" smtClean="0">
              <a:solidFill>
                <a:srgbClr val="595959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RS" altLang="en-US" sz="1400" cap="none" dirty="0" smtClean="0">
                <a:solidFill>
                  <a:srgbClr val="595959"/>
                </a:solidFill>
              </a:rPr>
              <a:t>I</a:t>
            </a:r>
            <a:r>
              <a:rPr lang="vi-VN" altLang="en-US" sz="1400" cap="none" dirty="0" smtClean="0">
                <a:solidFill>
                  <a:srgbClr val="595959"/>
                </a:solidFill>
              </a:rPr>
              <a:t>maju </a:t>
            </a:r>
            <a:r>
              <a:rPr lang="vi-VN" altLang="en-US" sz="1400" cap="none" dirty="0">
                <a:solidFill>
                  <a:srgbClr val="595959"/>
                </a:solidFill>
              </a:rPr>
              <a:t>funkcionalnu Kancelariju za </a:t>
            </a:r>
            <a:r>
              <a:rPr lang="sr-Latn-RS" altLang="en-US" sz="1400" cap="none" dirty="0" smtClean="0">
                <a:solidFill>
                  <a:srgbClr val="595959"/>
                </a:solidFill>
              </a:rPr>
              <a:t>lokalni </a:t>
            </a:r>
            <a:r>
              <a:rPr lang="vi-VN" altLang="en-US" sz="1400" cap="none" dirty="0" smtClean="0">
                <a:solidFill>
                  <a:srgbClr val="595959"/>
                </a:solidFill>
              </a:rPr>
              <a:t>ekonomski </a:t>
            </a:r>
            <a:r>
              <a:rPr lang="vi-VN" altLang="en-US" sz="1400" cap="none" dirty="0">
                <a:solidFill>
                  <a:srgbClr val="595959"/>
                </a:solidFill>
              </a:rPr>
              <a:t>razvoj koja vodi brigu o razvoju privrede i realizaciji investicija, sa kadrovima koji su prošli odgovarajuće obuke i govore strane </a:t>
            </a:r>
            <a:r>
              <a:rPr lang="vi-VN" altLang="en-US" sz="1400" cap="none" dirty="0" smtClean="0">
                <a:solidFill>
                  <a:srgbClr val="595959"/>
                </a:solidFill>
              </a:rPr>
              <a:t>jezike</a:t>
            </a:r>
            <a:endParaRPr lang="sr-Latn-RS" altLang="en-US" sz="1400" cap="none" dirty="0" smtClean="0">
              <a:solidFill>
                <a:srgbClr val="595959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RS" altLang="en-US" sz="1400" cap="none" dirty="0" smtClean="0">
                <a:solidFill>
                  <a:srgbClr val="595959"/>
                </a:solidFill>
              </a:rPr>
              <a:t>N</a:t>
            </a:r>
            <a:r>
              <a:rPr lang="vi-VN" altLang="en-US" sz="1400" cap="none" dirty="0" smtClean="0">
                <a:solidFill>
                  <a:srgbClr val="595959"/>
                </a:solidFill>
              </a:rPr>
              <a:t>eguju </a:t>
            </a:r>
            <a:r>
              <a:rPr lang="vi-VN" altLang="en-US" sz="1400" cap="none" dirty="0">
                <a:solidFill>
                  <a:srgbClr val="595959"/>
                </a:solidFill>
              </a:rPr>
              <a:t>stalni dijalog s privredom i sve su formirale Privredni savet u okviru kojeg rešavaju otvorena pitanja s lokalnim kompanijama i </a:t>
            </a:r>
            <a:r>
              <a:rPr lang="vi-VN" altLang="en-US" sz="1400" cap="none" dirty="0" smtClean="0">
                <a:solidFill>
                  <a:srgbClr val="595959"/>
                </a:solidFill>
              </a:rPr>
              <a:t>preduzetnicima</a:t>
            </a:r>
            <a:endParaRPr lang="sr-Latn-RS" altLang="en-US" sz="1400" cap="none" dirty="0" smtClean="0">
              <a:solidFill>
                <a:srgbClr val="595959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RS" altLang="en-US" sz="1400" cap="none" dirty="0" smtClean="0">
                <a:solidFill>
                  <a:srgbClr val="595959"/>
                </a:solidFill>
              </a:rPr>
              <a:t>I</a:t>
            </a:r>
            <a:r>
              <a:rPr lang="vi-VN" altLang="en-US" sz="1400" cap="none" dirty="0" smtClean="0">
                <a:solidFill>
                  <a:srgbClr val="595959"/>
                </a:solidFill>
              </a:rPr>
              <a:t>maju </a:t>
            </a:r>
            <a:r>
              <a:rPr lang="vi-VN" altLang="en-US" sz="1400" cap="none" dirty="0">
                <a:solidFill>
                  <a:srgbClr val="595959"/>
                </a:solidFill>
              </a:rPr>
              <a:t>efikasniju komunikaciju s građanima i privredom kroz razvijeni sistem za prijem žalbi i pružanje </a:t>
            </a:r>
            <a:r>
              <a:rPr lang="vi-VN" altLang="en-US" sz="1400" cap="none" dirty="0" smtClean="0">
                <a:solidFill>
                  <a:srgbClr val="595959"/>
                </a:solidFill>
              </a:rPr>
              <a:t>informacija</a:t>
            </a:r>
            <a:endParaRPr lang="sr-Latn-RS" altLang="en-US" sz="1400" cap="none" dirty="0" smtClean="0">
              <a:solidFill>
                <a:srgbClr val="595959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RS" altLang="en-US" sz="1400" cap="none" dirty="0" smtClean="0">
                <a:solidFill>
                  <a:srgbClr val="595959"/>
                </a:solidFill>
              </a:rPr>
              <a:t>Dobijaju</a:t>
            </a:r>
            <a:r>
              <a:rPr lang="vi-VN" altLang="en-US" sz="1400" cap="none" dirty="0" smtClean="0">
                <a:solidFill>
                  <a:srgbClr val="595959"/>
                </a:solidFill>
              </a:rPr>
              <a:t> </a:t>
            </a:r>
            <a:r>
              <a:rPr lang="vi-VN" altLang="en-US" sz="1400" cap="none" dirty="0">
                <a:solidFill>
                  <a:srgbClr val="595959"/>
                </a:solidFill>
              </a:rPr>
              <a:t>četiri ili više pisama zainteresovanosti za </a:t>
            </a:r>
            <a:r>
              <a:rPr lang="vi-VN" altLang="en-US" sz="1400" cap="none" dirty="0" smtClean="0">
                <a:solidFill>
                  <a:srgbClr val="595959"/>
                </a:solidFill>
              </a:rPr>
              <a:t>investiranje </a:t>
            </a:r>
            <a:r>
              <a:rPr lang="vi-VN" altLang="en-US" sz="1400" cap="none" dirty="0">
                <a:solidFill>
                  <a:srgbClr val="595959"/>
                </a:solidFill>
              </a:rPr>
              <a:t>što je slučaj u tek trećini nesertifikovanih</a:t>
            </a:r>
            <a:r>
              <a:rPr lang="sr-Latn-RS" altLang="en-US" sz="1400" cap="none" dirty="0" smtClean="0">
                <a:solidFill>
                  <a:srgbClr val="595959"/>
                </a:solidFill>
              </a:rPr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RS" altLang="en-US" sz="1400" cap="none" dirty="0" smtClean="0">
                <a:solidFill>
                  <a:srgbClr val="595959"/>
                </a:solidFill>
              </a:rPr>
              <a:t>Opštine </a:t>
            </a:r>
            <a:r>
              <a:rPr lang="sr-Latn-RS" altLang="en-US" sz="1400" cap="none" dirty="0">
                <a:solidFill>
                  <a:srgbClr val="595959"/>
                </a:solidFill>
              </a:rPr>
              <a:t>sa BFC sertifikatom </a:t>
            </a:r>
            <a:r>
              <a:rPr lang="sr-Latn-RS" altLang="en-US" sz="1400" cap="none" dirty="0" smtClean="0">
                <a:solidFill>
                  <a:srgbClr val="595959"/>
                </a:solidFill>
              </a:rPr>
              <a:t>su u </a:t>
            </a:r>
            <a:r>
              <a:rPr lang="sr-Latn-RS" altLang="en-US" sz="1400" cap="none" dirty="0">
                <a:solidFill>
                  <a:srgbClr val="595959"/>
                </a:solidFill>
              </a:rPr>
              <a:t>proseku privukle sedam investicija, a one koje nisu prošle sertifikaciju tek </a:t>
            </a:r>
            <a:r>
              <a:rPr lang="sr-Latn-RS" altLang="en-US" sz="1400" cap="none" dirty="0" smtClean="0">
                <a:solidFill>
                  <a:srgbClr val="595959"/>
                </a:solidFill>
              </a:rPr>
              <a:t>3,3 (primer vojvođanskih opština)</a:t>
            </a:r>
            <a:endParaRPr lang="sr-Latn-RS" altLang="en-US" sz="1400" cap="none" dirty="0">
              <a:solidFill>
                <a:srgbClr val="595959"/>
              </a:solidFill>
            </a:endParaRPr>
          </a:p>
          <a:p>
            <a:endParaRPr lang="en-US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674" y="4407067"/>
            <a:ext cx="956326" cy="73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614" y="4273833"/>
            <a:ext cx="2187539" cy="1242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231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9167089"/>
              </p:ext>
            </p:extLst>
          </p:nvPr>
        </p:nvGraphicFramePr>
        <p:xfrm>
          <a:off x="203856" y="985924"/>
          <a:ext cx="3836276" cy="3663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61380" y="75418"/>
            <a:ext cx="8761903" cy="387925"/>
          </a:xfrm>
        </p:spPr>
        <p:txBody>
          <a:bodyPr/>
          <a:lstStyle/>
          <a:p>
            <a:r>
              <a:rPr lang="pl-PL" sz="1800" b="1" dirty="0" smtClean="0"/>
              <a:t>POVOLJNO </a:t>
            </a:r>
            <a:r>
              <a:rPr lang="pl-PL" sz="1800" b="1" dirty="0"/>
              <a:t>POSLOVNO OKRUŽENJE – BFC STANDARD</a:t>
            </a:r>
            <a:endParaRPr lang="sr-Latn-RS" sz="18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837928" y="4548782"/>
            <a:ext cx="2125004" cy="318287"/>
          </a:xfrm>
        </p:spPr>
        <p:txBody>
          <a:bodyPr>
            <a:normAutofit/>
          </a:bodyPr>
          <a:lstStyle/>
          <a:p>
            <a:r>
              <a:rPr lang="sr-Latn-CS" dirty="0"/>
              <a:t>Baza: Ukupna ciljna populacija </a:t>
            </a:r>
            <a:r>
              <a:rPr lang="sr-Latn-RS" dirty="0"/>
              <a:t>(N=</a:t>
            </a:r>
            <a:r>
              <a:rPr lang="en-US" dirty="0"/>
              <a:t>115)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03856" y="529733"/>
            <a:ext cx="4070955" cy="415116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sr-Latn-CS" sz="1100" i="1" dirty="0"/>
              <a:t>Da li ste upoznati sa regionalnim programom Certifikacije opština sa povoljnim poslovnim okruženjem u Jugoistočnoj Evropi – BFC SEE?</a:t>
            </a:r>
            <a:endParaRPr lang="en-US" sz="1100" i="1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="" xmlns:a16="http://schemas.microsoft.com/office/drawing/2014/main" id="{71CBEB9E-8429-41D4-878F-FE5665070A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0058148"/>
              </p:ext>
            </p:extLst>
          </p:nvPr>
        </p:nvGraphicFramePr>
        <p:xfrm>
          <a:off x="4040132" y="1153617"/>
          <a:ext cx="4703817" cy="3086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 Placeholder 3">
            <a:extLst>
              <a:ext uri="{FF2B5EF4-FFF2-40B4-BE49-F238E27FC236}">
                <a16:creationId xmlns="" xmlns:a16="http://schemas.microsoft.com/office/drawing/2014/main" id="{9A95350B-B32F-4B2D-9481-C58422E939E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3103" y="4397981"/>
            <a:ext cx="3504099" cy="31828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sr-Latn-CS" dirty="0"/>
              <a:t>Baza: Lokalne samouprave koje su upoznate sa BFC SEE programom (</a:t>
            </a:r>
            <a:r>
              <a:rPr lang="en-US" dirty="0"/>
              <a:t>77</a:t>
            </a:r>
            <a:r>
              <a:rPr lang="sr-Latn-CS" dirty="0"/>
              <a:t>% od ciljne populacije)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51158A-A9EC-4681-B1AE-7553D9F75A0B}"/>
              </a:ext>
            </a:extLst>
          </p:cNvPr>
          <p:cNvSpPr/>
          <p:nvPr/>
        </p:nvSpPr>
        <p:spPr>
          <a:xfrm>
            <a:off x="4635456" y="52973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2"/>
            <a:r>
              <a:rPr lang="sr-Latn-CS" sz="1100" i="1" dirty="0"/>
              <a:t>Koliko bi, po Vašem mišljenju, bilo korisno da Vaša opština/grad prođe kroz ovakav Program?</a:t>
            </a:r>
            <a:endParaRPr lang="en-US" sz="1100" i="1" dirty="0"/>
          </a:p>
        </p:txBody>
      </p:sp>
      <p:sp>
        <p:nvSpPr>
          <p:cNvPr id="4" name="Arrow: Right 3">
            <a:extLst>
              <a:ext uri="{FF2B5EF4-FFF2-40B4-BE49-F238E27FC236}">
                <a16:creationId xmlns="" xmlns:a16="http://schemas.microsoft.com/office/drawing/2014/main" id="{DC632368-F7CB-4248-941B-3D13EEAF2129}"/>
              </a:ext>
            </a:extLst>
          </p:cNvPr>
          <p:cNvSpPr/>
          <p:nvPr/>
        </p:nvSpPr>
        <p:spPr>
          <a:xfrm>
            <a:off x="3407078" y="1643161"/>
            <a:ext cx="633054" cy="746235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5699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95848" y="92112"/>
            <a:ext cx="8838823" cy="387925"/>
          </a:xfrm>
        </p:spPr>
        <p:txBody>
          <a:bodyPr/>
          <a:lstStyle/>
          <a:p>
            <a:r>
              <a:rPr lang="pl-PL" sz="2000" b="1" dirty="0"/>
              <a:t>Kriterijumi važni za razvoj opštine kako bi bila na usluzi privredi</a:t>
            </a:r>
            <a:endParaRPr lang="sr-Latn-RS" sz="20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27721" y="4609060"/>
            <a:ext cx="6314952" cy="318287"/>
          </a:xfrm>
        </p:spPr>
        <p:txBody>
          <a:bodyPr>
            <a:normAutofit/>
          </a:bodyPr>
          <a:lstStyle/>
          <a:p>
            <a:r>
              <a:rPr lang="sr-Latn-CS" dirty="0"/>
              <a:t>Baza: Ukupna ciljna populacija </a:t>
            </a:r>
            <a:r>
              <a:rPr lang="sr-Latn-RS" dirty="0"/>
              <a:t>(N=</a:t>
            </a:r>
            <a:r>
              <a:rPr lang="en-US" dirty="0"/>
              <a:t>115</a:t>
            </a:r>
            <a:r>
              <a:rPr lang="sr-Latn-RS" dirty="0"/>
              <a:t>)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95848" y="489345"/>
            <a:ext cx="8838823" cy="415116"/>
          </a:xfrm>
        </p:spPr>
        <p:txBody>
          <a:bodyPr anchor="ctr" anchorCtr="0">
            <a:normAutofit/>
          </a:bodyPr>
          <a:lstStyle/>
          <a:p>
            <a:r>
              <a:rPr lang="sr-Latn-CS" sz="1100" i="1" dirty="0"/>
              <a:t>Molim Vas da ocenite koliko su, po Vašem mišljenju, sledeći kriterijumi važni za razvoj opštine kako bi ona bila na usluzi privredi. Molim Vas da koristite skalu od 1 do 5, gde 1 znači nimalo važno, a 5 veoma važno.</a:t>
            </a:r>
            <a:endParaRPr lang="en-US" sz="1100" i="1" dirty="0">
              <a:latin typeface="+mj-lt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833349999"/>
              </p:ext>
            </p:extLst>
          </p:nvPr>
        </p:nvGraphicFramePr>
        <p:xfrm>
          <a:off x="298648" y="950315"/>
          <a:ext cx="8523890" cy="3612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A470C2B4-21E7-4DD0-BAAC-26E241BD5576}"/>
              </a:ext>
            </a:extLst>
          </p:cNvPr>
          <p:cNvSpPr/>
          <p:nvPr/>
        </p:nvSpPr>
        <p:spPr>
          <a:xfrm>
            <a:off x="6437376" y="725109"/>
            <a:ext cx="1499616" cy="253779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400" b="1" dirty="0"/>
              <a:t>Veoma važno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2992693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652766" y="1388444"/>
            <a:ext cx="4233049" cy="2247851"/>
          </a:xfrm>
        </p:spPr>
        <p:txBody>
          <a:bodyPr>
            <a:normAutofit/>
          </a:bodyPr>
          <a:lstStyle/>
          <a:p>
            <a:pPr algn="ctr"/>
            <a:r>
              <a:rPr lang="sr-Latn-CS" b="1" dirty="0"/>
              <a:t>PROMOCIJA INVESTICIJA</a:t>
            </a:r>
            <a:endParaRPr lang="sr-Latn-RS" sz="2000" b="1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924282" rtl="0" eaLnBrk="1" latinLnBrk="0" hangingPunct="1">
              <a:lnSpc>
                <a:spcPct val="85000"/>
              </a:lnSpc>
              <a:spcBef>
                <a:spcPts val="204"/>
              </a:spcBef>
            </a:pPr>
            <a:fld id="{01990C03-C3A3-48FE-AF6D-3AE397C89625}" type="slidenum">
              <a:rPr lang="en-GB" sz="8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924282" rtl="0" eaLnBrk="1" latinLnBrk="0" hangingPunct="1">
                <a:lnSpc>
                  <a:spcPct val="85000"/>
                </a:lnSpc>
                <a:spcBef>
                  <a:spcPts val="204"/>
                </a:spcBef>
              </a:pPr>
              <a:t>33</a:t>
            </a:fld>
            <a:endParaRPr lang="en-GB" sz="8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9736" y="4755925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924282" rtl="0" eaLnBrk="1" fontAlgn="auto" latinLnBrk="0" hangingPunct="1">
              <a:lnSpc>
                <a:spcPct val="85000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2015 Ipsos.</a:t>
            </a:r>
            <a:endParaRPr lang="en-GB" sz="1200" dirty="0">
              <a:solidFill>
                <a:schemeClr val="bg1"/>
              </a:solidFill>
            </a:endParaRP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8" r="73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645540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86517" y="99520"/>
            <a:ext cx="7802524" cy="387925"/>
          </a:xfrm>
          <a:noFill/>
        </p:spPr>
        <p:txBody>
          <a:bodyPr/>
          <a:lstStyle/>
          <a:p>
            <a:r>
              <a:rPr lang="pl-PL" sz="2000" b="1" dirty="0"/>
              <a:t>Alati za promociju investicionih potencijala</a:t>
            </a:r>
            <a:endParaRPr lang="sr-Latn-RS" sz="20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pl-PL" dirty="0"/>
              <a:t>Baza: </a:t>
            </a:r>
            <a:r>
              <a:rPr lang="sr-Latn-CS" dirty="0"/>
              <a:t>Ukupna ciljna populacija </a:t>
            </a:r>
            <a:r>
              <a:rPr lang="sr-Latn-RS" dirty="0"/>
              <a:t>(N=1</a:t>
            </a:r>
            <a:r>
              <a:rPr lang="en-US" dirty="0"/>
              <a:t>15</a:t>
            </a:r>
            <a:r>
              <a:rPr lang="sr-Latn-RS" dirty="0"/>
              <a:t>)</a:t>
            </a:r>
            <a:endParaRPr lang="en-US" dirty="0"/>
          </a:p>
          <a:p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86517" y="561017"/>
            <a:ext cx="7701649" cy="249777"/>
          </a:xfrm>
        </p:spPr>
        <p:txBody>
          <a:bodyPr anchor="ctr" anchorCtr="0">
            <a:normAutofit/>
          </a:bodyPr>
          <a:lstStyle/>
          <a:p>
            <a:r>
              <a:rPr lang="sr-Latn-CS" sz="1100" i="1" dirty="0"/>
              <a:t>Koje alate Vaša lokalna samouprava koristi za promociju investicionih potencijala?</a:t>
            </a:r>
            <a:endParaRPr lang="en-US" sz="1100" i="1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311548205"/>
              </p:ext>
            </p:extLst>
          </p:nvPr>
        </p:nvGraphicFramePr>
        <p:xfrm>
          <a:off x="616221" y="1108412"/>
          <a:ext cx="7888744" cy="3391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047631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5922291"/>
              </p:ext>
            </p:extLst>
          </p:nvPr>
        </p:nvGraphicFramePr>
        <p:xfrm>
          <a:off x="269170" y="1058640"/>
          <a:ext cx="4159509" cy="3392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50268" y="86981"/>
            <a:ext cx="8720463" cy="387925"/>
          </a:xfrm>
        </p:spPr>
        <p:txBody>
          <a:bodyPr/>
          <a:lstStyle/>
          <a:p>
            <a:r>
              <a:rPr lang="pl-PL" sz="1800" b="1" dirty="0"/>
              <a:t>Promotivni materijal o investicionim poslovanjima na engleskom jeziku</a:t>
            </a:r>
            <a:endParaRPr lang="sr-Latn-RS" sz="18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711803" y="4463241"/>
            <a:ext cx="2125004" cy="318287"/>
          </a:xfrm>
        </p:spPr>
        <p:txBody>
          <a:bodyPr>
            <a:normAutofit/>
          </a:bodyPr>
          <a:lstStyle/>
          <a:p>
            <a:r>
              <a:rPr lang="sr-Latn-CS" dirty="0"/>
              <a:t>Baza: Ukupna ciljna populacija </a:t>
            </a:r>
            <a:r>
              <a:rPr lang="sr-Latn-RS" dirty="0"/>
              <a:t>(N=1</a:t>
            </a:r>
            <a:r>
              <a:rPr lang="en-US" dirty="0"/>
              <a:t>15</a:t>
            </a:r>
            <a:r>
              <a:rPr lang="sr-Latn-RS" dirty="0"/>
              <a:t>)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60850" y="583969"/>
            <a:ext cx="4070955" cy="415116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sr-Latn-CS" sz="1100" i="1" dirty="0"/>
              <a:t>Da li Vaša lokalna samouprava ima ažuriran promotivni materijal o investicionim potencijalima na engleskom jeziku?</a:t>
            </a:r>
            <a:endParaRPr lang="en-US" sz="1100" i="1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6" name="Content Placeholder 11">
            <a:extLst>
              <a:ext uri="{FF2B5EF4-FFF2-40B4-BE49-F238E27FC236}">
                <a16:creationId xmlns="" xmlns:a16="http://schemas.microsoft.com/office/drawing/2014/main" id="{08CD647E-FF93-4C7D-882F-ED1CC64238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3603266"/>
              </p:ext>
            </p:extLst>
          </p:nvPr>
        </p:nvGraphicFramePr>
        <p:xfrm>
          <a:off x="-36022" y="1058069"/>
          <a:ext cx="4464701" cy="2968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="" xmlns:a16="http://schemas.microsoft.com/office/drawing/2014/main" id="{71CBEB9E-8429-41D4-878F-FE5665070A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1536636"/>
              </p:ext>
            </p:extLst>
          </p:nvPr>
        </p:nvGraphicFramePr>
        <p:xfrm>
          <a:off x="4157472" y="999085"/>
          <a:ext cx="4586477" cy="3086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 Placeholder 3">
            <a:extLst>
              <a:ext uri="{FF2B5EF4-FFF2-40B4-BE49-F238E27FC236}">
                <a16:creationId xmlns="" xmlns:a16="http://schemas.microsoft.com/office/drawing/2014/main" id="{9A95350B-B32F-4B2D-9481-C58422E939E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50979" y="4304097"/>
            <a:ext cx="3956223" cy="31828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sr-Latn-CS" dirty="0"/>
              <a:t>Baza: Lokalne samouprave koje imaju ažuriran promotivni materijal o investicionim potencijalima na engleskom jeziku (</a:t>
            </a:r>
            <a:r>
              <a:rPr lang="en-US" dirty="0"/>
              <a:t>57</a:t>
            </a:r>
            <a:r>
              <a:rPr lang="sr-Latn-CS" dirty="0"/>
              <a:t>% od ciljne populacije)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51158A-A9EC-4681-B1AE-7553D9F75A0B}"/>
              </a:ext>
            </a:extLst>
          </p:cNvPr>
          <p:cNvSpPr/>
          <p:nvPr/>
        </p:nvSpPr>
        <p:spPr>
          <a:xfrm>
            <a:off x="4526420" y="628412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Latn-CS" sz="1100" i="1" dirty="0"/>
              <a:t>Koliko vremena je prošlo od poslednjeg ažuriranja promotivnog materijala?</a:t>
            </a:r>
            <a:endParaRPr lang="en-US" sz="1100" i="1" dirty="0"/>
          </a:p>
        </p:txBody>
      </p:sp>
      <p:sp>
        <p:nvSpPr>
          <p:cNvPr id="4" name="Arrow: Right 3">
            <a:extLst>
              <a:ext uri="{FF2B5EF4-FFF2-40B4-BE49-F238E27FC236}">
                <a16:creationId xmlns="" xmlns:a16="http://schemas.microsoft.com/office/drawing/2014/main" id="{8433D5C5-10C7-4E26-B933-08584BBBA698}"/>
              </a:ext>
            </a:extLst>
          </p:cNvPr>
          <p:cNvSpPr/>
          <p:nvPr/>
        </p:nvSpPr>
        <p:spPr>
          <a:xfrm>
            <a:off x="3652976" y="1909012"/>
            <a:ext cx="504496" cy="714704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67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86517" y="26992"/>
            <a:ext cx="8948152" cy="387925"/>
          </a:xfrm>
        </p:spPr>
        <p:txBody>
          <a:bodyPr/>
          <a:lstStyle/>
          <a:p>
            <a:r>
              <a:rPr lang="sr-Latn-RS" sz="2000" b="1" dirty="0"/>
              <a:t>Pisma o namerama investitora upućena lokalnim samoupravama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27721" y="4622324"/>
            <a:ext cx="6314952" cy="318287"/>
          </a:xfrm>
        </p:spPr>
        <p:txBody>
          <a:bodyPr>
            <a:noAutofit/>
          </a:bodyPr>
          <a:lstStyle/>
          <a:p>
            <a:endParaRPr lang="pl-PL" dirty="0"/>
          </a:p>
          <a:p>
            <a:endParaRPr lang="pl-PL" dirty="0"/>
          </a:p>
          <a:p>
            <a:r>
              <a:rPr lang="pl-PL" dirty="0"/>
              <a:t>Baza: </a:t>
            </a:r>
            <a:r>
              <a:rPr lang="sr-Latn-CS" dirty="0"/>
              <a:t>Ukupna ciljna populacija </a:t>
            </a:r>
            <a:r>
              <a:rPr lang="sr-Latn-RS" dirty="0"/>
              <a:t>(N=</a:t>
            </a:r>
            <a:r>
              <a:rPr lang="en-US" dirty="0"/>
              <a:t>115</a:t>
            </a:r>
            <a:r>
              <a:rPr lang="sr-Latn-RS" dirty="0"/>
              <a:t>)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02678" y="492172"/>
            <a:ext cx="8450771" cy="336388"/>
          </a:xfrm>
        </p:spPr>
        <p:txBody>
          <a:bodyPr anchor="ctr" anchorCtr="0">
            <a:normAutofit/>
          </a:bodyPr>
          <a:lstStyle/>
          <a:p>
            <a:r>
              <a:rPr lang="sr-Latn-CS" sz="1200" i="1" dirty="0"/>
              <a:t>Koliko pisama o namerama investitora je Vaša lokalna samouprava dobila:</a:t>
            </a:r>
            <a:endParaRPr lang="en-US" sz="1200" i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5016245"/>
              </p:ext>
            </p:extLst>
          </p:nvPr>
        </p:nvGraphicFramePr>
        <p:xfrm>
          <a:off x="333374" y="1558456"/>
          <a:ext cx="8220075" cy="3042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0025">
                  <a:extLst>
                    <a:ext uri="{9D8B030D-6E8A-4147-A177-3AD203B41FA5}">
                      <a16:colId xmlns="" xmlns:a16="http://schemas.microsoft.com/office/drawing/2014/main" val="3818413523"/>
                    </a:ext>
                  </a:extLst>
                </a:gridCol>
                <a:gridCol w="2740025">
                  <a:extLst>
                    <a:ext uri="{9D8B030D-6E8A-4147-A177-3AD203B41FA5}">
                      <a16:colId xmlns="" xmlns:a16="http://schemas.microsoft.com/office/drawing/2014/main" val="2526032482"/>
                    </a:ext>
                  </a:extLst>
                </a:gridCol>
                <a:gridCol w="2740025">
                  <a:extLst>
                    <a:ext uri="{9D8B030D-6E8A-4147-A177-3AD203B41FA5}">
                      <a16:colId xmlns="" xmlns:a16="http://schemas.microsoft.com/office/drawing/2014/main" val="3901622478"/>
                    </a:ext>
                  </a:extLst>
                </a:gridCol>
              </a:tblGrid>
              <a:tr h="30421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69003142"/>
                  </a:ext>
                </a:extLst>
              </a:tr>
            </a:tbl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="" xmlns:a16="http://schemas.microsoft.com/office/drawing/2014/main" id="{71CBEB9E-8429-41D4-878F-FE5665070A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9805156"/>
              </p:ext>
            </p:extLst>
          </p:nvPr>
        </p:nvGraphicFramePr>
        <p:xfrm>
          <a:off x="583899" y="1160852"/>
          <a:ext cx="7953388" cy="3200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529001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07624" y="105619"/>
            <a:ext cx="8265003" cy="387925"/>
          </a:xfrm>
        </p:spPr>
        <p:txBody>
          <a:bodyPr/>
          <a:lstStyle/>
          <a:p>
            <a:r>
              <a:rPr lang="pl-PL" sz="2000" b="1" dirty="0"/>
              <a:t>Industrijsko/poslovne zone</a:t>
            </a:r>
            <a:endParaRPr lang="sr-Latn-RS" sz="20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761833" y="4547323"/>
            <a:ext cx="2125004" cy="318287"/>
          </a:xfrm>
        </p:spPr>
        <p:txBody>
          <a:bodyPr>
            <a:normAutofit/>
          </a:bodyPr>
          <a:lstStyle/>
          <a:p>
            <a:r>
              <a:rPr lang="sr-Latn-CS" dirty="0"/>
              <a:t>Baza: Ukupna ciljna populacija </a:t>
            </a:r>
            <a:r>
              <a:rPr lang="sr-Latn-RS" dirty="0"/>
              <a:t>(N=1</a:t>
            </a:r>
            <a:r>
              <a:rPr lang="en-US" dirty="0"/>
              <a:t>15</a:t>
            </a:r>
            <a:r>
              <a:rPr lang="sr-Latn-RS" dirty="0"/>
              <a:t>)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69171" y="528174"/>
            <a:ext cx="4070955" cy="415116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sr-Latn-CS" sz="1200" i="1" dirty="0"/>
              <a:t>Da li Vaša lokalna samouprava raspolaže slobodnim lokacijama u industrijskoj/poslovnoj zoni?</a:t>
            </a:r>
            <a:endParaRPr lang="en-US" sz="1200" i="1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="" xmlns:a16="http://schemas.microsoft.com/office/drawing/2014/main" id="{71CBEB9E-8429-41D4-878F-FE5665070A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0260108"/>
              </p:ext>
            </p:extLst>
          </p:nvPr>
        </p:nvGraphicFramePr>
        <p:xfrm>
          <a:off x="3779520" y="1058069"/>
          <a:ext cx="5120639" cy="3405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51158A-A9EC-4681-B1AE-7553D9F75A0B}"/>
              </a:ext>
            </a:extLst>
          </p:cNvPr>
          <p:cNvSpPr/>
          <p:nvPr/>
        </p:nvSpPr>
        <p:spPr>
          <a:xfrm>
            <a:off x="4635456" y="466070"/>
            <a:ext cx="4392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1200" i="1" dirty="0"/>
              <a:t>Šta od navedenog poseduje industrijska/poslovna zona u Vašoj opštini / gradu?</a:t>
            </a:r>
            <a:endParaRPr lang="en-US" sz="1200" i="1" dirty="0"/>
          </a:p>
        </p:txBody>
      </p:sp>
      <p:graphicFrame>
        <p:nvGraphicFramePr>
          <p:cNvPr id="14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0265213"/>
              </p:ext>
            </p:extLst>
          </p:nvPr>
        </p:nvGraphicFramePr>
        <p:xfrm>
          <a:off x="269171" y="1058069"/>
          <a:ext cx="3741998" cy="3238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267083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54145" y="145319"/>
            <a:ext cx="8695565" cy="273781"/>
          </a:xfrm>
        </p:spPr>
        <p:txBody>
          <a:bodyPr/>
          <a:lstStyle/>
          <a:p>
            <a:r>
              <a:rPr lang="pl-PL" sz="1800" b="1" dirty="0"/>
              <a:t>Broj realizovanih direktnih investicija u poslednjih 5 godina</a:t>
            </a:r>
            <a:endParaRPr lang="en-US" sz="18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27721" y="4528470"/>
            <a:ext cx="5279093" cy="318287"/>
          </a:xfrm>
        </p:spPr>
        <p:txBody>
          <a:bodyPr>
            <a:normAutofit/>
          </a:bodyPr>
          <a:lstStyle/>
          <a:p>
            <a:r>
              <a:rPr lang="en-US" dirty="0"/>
              <a:t>Baza: </a:t>
            </a:r>
            <a:r>
              <a:rPr lang="en-US" dirty="0" err="1"/>
              <a:t>Ukupna</a:t>
            </a:r>
            <a:r>
              <a:rPr lang="en-US" dirty="0"/>
              <a:t> </a:t>
            </a:r>
            <a:r>
              <a:rPr lang="en-US" dirty="0" err="1"/>
              <a:t>ciljna</a:t>
            </a:r>
            <a:r>
              <a:rPr lang="en-US" dirty="0"/>
              <a:t> </a:t>
            </a:r>
            <a:r>
              <a:rPr lang="en-US" dirty="0" err="1"/>
              <a:t>populacija</a:t>
            </a:r>
            <a:r>
              <a:rPr lang="sr-Latn-RS" dirty="0"/>
              <a:t> (N=1</a:t>
            </a:r>
            <a:r>
              <a:rPr lang="en-US" dirty="0"/>
              <a:t>15</a:t>
            </a:r>
            <a:r>
              <a:rPr lang="sr-Latn-RS" dirty="0"/>
              <a:t>)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54145" y="524616"/>
            <a:ext cx="8611483" cy="259789"/>
          </a:xfrm>
        </p:spPr>
        <p:txBody>
          <a:bodyPr anchor="ctr" anchorCtr="0">
            <a:normAutofit/>
          </a:bodyPr>
          <a:lstStyle/>
          <a:p>
            <a:r>
              <a:rPr lang="sr-Latn-CS" sz="1100" i="1" dirty="0"/>
              <a:t>Molim Vas da navedete ukupan broj realizovanih direktnih investicija u Vašoj opštini/gradu u poslednjih 5 godina.</a:t>
            </a:r>
            <a:endParaRPr lang="en-US" sz="1100" i="1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="" xmlns:a16="http://schemas.microsoft.com/office/drawing/2014/main" id="{6E1D4D0E-CFE8-4782-80E3-562AED1AED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3459041"/>
              </p:ext>
            </p:extLst>
          </p:nvPr>
        </p:nvGraphicFramePr>
        <p:xfrm>
          <a:off x="627721" y="1192567"/>
          <a:ext cx="8001000" cy="3086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519202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9151597"/>
              </p:ext>
            </p:extLst>
          </p:nvPr>
        </p:nvGraphicFramePr>
        <p:xfrm>
          <a:off x="4089370" y="1236101"/>
          <a:ext cx="4571154" cy="3252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34116" y="30457"/>
            <a:ext cx="8948152" cy="649565"/>
          </a:xfrm>
          <a:solidFill>
            <a:schemeClr val="bg1"/>
          </a:solidFill>
        </p:spPr>
        <p:txBody>
          <a:bodyPr/>
          <a:lstStyle/>
          <a:p>
            <a:r>
              <a:rPr lang="pl-PL" sz="1800" b="1" dirty="0"/>
              <a:t>Raspolaganje podacima o nezaposlenima i potrebama poslodavaca za određenim profilima</a:t>
            </a:r>
            <a:endParaRPr lang="sr-Latn-RS" sz="18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06504" y="4489018"/>
            <a:ext cx="2841546" cy="318287"/>
          </a:xfrm>
        </p:spPr>
        <p:txBody>
          <a:bodyPr>
            <a:normAutofit/>
          </a:bodyPr>
          <a:lstStyle/>
          <a:p>
            <a:r>
              <a:rPr lang="sr-Latn-CS" dirty="0"/>
              <a:t>Baza: Ukupna ciljna populacija </a:t>
            </a:r>
            <a:r>
              <a:rPr lang="sr-Latn-RS" dirty="0"/>
              <a:t>(N=1</a:t>
            </a:r>
            <a:r>
              <a:rPr lang="en-US" dirty="0"/>
              <a:t>15</a:t>
            </a:r>
            <a:r>
              <a:rPr lang="sr-Latn-RS" dirty="0"/>
              <a:t>)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68167" y="758389"/>
            <a:ext cx="4070955" cy="415116"/>
          </a:xfrm>
        </p:spPr>
        <p:txBody>
          <a:bodyPr anchor="ctr" anchorCtr="0">
            <a:noAutofit/>
          </a:bodyPr>
          <a:lstStyle/>
          <a:p>
            <a:r>
              <a:rPr lang="sr-Latn-CS" sz="1100" i="1" dirty="0"/>
              <a:t>Da li Vaša lokalna samouprava raspolaže podacima o broju i kvalifikacionoj strukturi nezaposlenih na svojoj teritoriji?</a:t>
            </a:r>
            <a:endParaRPr lang="en-US" sz="1100" i="1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9" name="Content Placeholder 11">
            <a:extLst>
              <a:ext uri="{FF2B5EF4-FFF2-40B4-BE49-F238E27FC236}">
                <a16:creationId xmlns="" xmlns:a16="http://schemas.microsoft.com/office/drawing/2014/main" id="{08CD647E-FF93-4C7D-882F-ED1CC64238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7048551"/>
              </p:ext>
            </p:extLst>
          </p:nvPr>
        </p:nvGraphicFramePr>
        <p:xfrm>
          <a:off x="168167" y="1201449"/>
          <a:ext cx="3989305" cy="2968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583337"/>
              </p:ext>
            </p:extLst>
          </p:nvPr>
        </p:nvGraphicFramePr>
        <p:xfrm>
          <a:off x="134116" y="1236101"/>
          <a:ext cx="3989305" cy="3252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4462669" y="742618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Latn-CS" sz="1100" i="1" dirty="0"/>
              <a:t>Da li Vaša lokalna samouprava raspolaže podacima o potrebama poslodavaca za određenim obrazovnim i stručnim profilima?</a:t>
            </a:r>
            <a:endParaRPr lang="en-US" sz="1100" i="1" dirty="0"/>
          </a:p>
        </p:txBody>
      </p:sp>
    </p:spTree>
    <p:extLst>
      <p:ext uri="{BB962C8B-B14F-4D97-AF65-F5344CB8AC3E}">
        <p14:creationId xmlns:p14="http://schemas.microsoft.com/office/powerpoint/2010/main" val="19230359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652766" y="1388444"/>
            <a:ext cx="4233049" cy="2247851"/>
          </a:xfrm>
        </p:spPr>
        <p:txBody>
          <a:bodyPr>
            <a:normAutofit/>
          </a:bodyPr>
          <a:lstStyle/>
          <a:p>
            <a:pPr algn="ctr"/>
            <a:r>
              <a:rPr lang="sr-Latn-CS" b="1" dirty="0"/>
              <a:t>SARADNJA SA INSTITUCIJAMA</a:t>
            </a:r>
            <a:endParaRPr lang="sr-Latn-RS" sz="2000" b="1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924282" rtl="0" eaLnBrk="1" latinLnBrk="0" hangingPunct="1">
              <a:lnSpc>
                <a:spcPct val="85000"/>
              </a:lnSpc>
              <a:spcBef>
                <a:spcPts val="204"/>
              </a:spcBef>
            </a:pPr>
            <a:fld id="{01990C03-C3A3-48FE-AF6D-3AE397C89625}" type="slidenum">
              <a:rPr lang="en-GB" sz="8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924282" rtl="0" eaLnBrk="1" latinLnBrk="0" hangingPunct="1">
                <a:lnSpc>
                  <a:spcPct val="85000"/>
                </a:lnSpc>
                <a:spcBef>
                  <a:spcPts val="204"/>
                </a:spcBef>
              </a:pPr>
              <a:t>40</a:t>
            </a:fld>
            <a:endParaRPr lang="en-GB" sz="8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9736" y="4755925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924282" rtl="0" eaLnBrk="1" fontAlgn="auto" latinLnBrk="0" hangingPunct="1">
              <a:lnSpc>
                <a:spcPct val="85000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2015 Ipsos.</a:t>
            </a:r>
            <a:endParaRPr lang="en-GB" sz="1200" dirty="0">
              <a:solidFill>
                <a:schemeClr val="bg1"/>
              </a:solidFill>
            </a:endParaRP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8" r="73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570466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8256506"/>
              </p:ext>
            </p:extLst>
          </p:nvPr>
        </p:nvGraphicFramePr>
        <p:xfrm>
          <a:off x="86517" y="1010698"/>
          <a:ext cx="4095857" cy="3454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58872" y="101420"/>
            <a:ext cx="8574007" cy="387925"/>
          </a:xfrm>
        </p:spPr>
        <p:txBody>
          <a:bodyPr/>
          <a:lstStyle/>
          <a:p>
            <a:r>
              <a:rPr lang="pl-PL" sz="2000" b="1" dirty="0"/>
              <a:t>Saradnja sa razvojnom agencijom srbije</a:t>
            </a:r>
            <a:endParaRPr lang="sr-Latn-RS" sz="20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27721" y="4594167"/>
            <a:ext cx="2125004" cy="318287"/>
          </a:xfrm>
        </p:spPr>
        <p:txBody>
          <a:bodyPr>
            <a:normAutofit/>
          </a:bodyPr>
          <a:lstStyle/>
          <a:p>
            <a:r>
              <a:rPr lang="sr-Latn-CS" dirty="0"/>
              <a:t>Baza: Ukupna ciljna populacija </a:t>
            </a:r>
            <a:r>
              <a:rPr lang="sr-Latn-RS" dirty="0"/>
              <a:t>(N=1</a:t>
            </a:r>
            <a:r>
              <a:rPr lang="en-US" dirty="0"/>
              <a:t>15</a:t>
            </a:r>
            <a:r>
              <a:rPr lang="sr-Latn-RS" dirty="0"/>
              <a:t>)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58872" y="553545"/>
            <a:ext cx="4070955" cy="415116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sr-Latn-CS" sz="1100" i="1" dirty="0"/>
              <a:t>Da li Vaša lokalna samouprava sarađuje sa Razvojnom agencijom Srbije?</a:t>
            </a:r>
            <a:endParaRPr lang="en-US" sz="1100" i="1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="" xmlns:a16="http://schemas.microsoft.com/office/drawing/2014/main" id="{71CBEB9E-8429-41D4-878F-FE5665070A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5993858"/>
              </p:ext>
            </p:extLst>
          </p:nvPr>
        </p:nvGraphicFramePr>
        <p:xfrm>
          <a:off x="4445876" y="1240499"/>
          <a:ext cx="4466896" cy="2904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 Placeholder 3">
            <a:extLst>
              <a:ext uri="{FF2B5EF4-FFF2-40B4-BE49-F238E27FC236}">
                <a16:creationId xmlns="" xmlns:a16="http://schemas.microsoft.com/office/drawing/2014/main" id="{9A95350B-B32F-4B2D-9481-C58422E939E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3103" y="4198171"/>
            <a:ext cx="3504099" cy="318287"/>
          </a:xfrm>
        </p:spPr>
        <p:txBody>
          <a:bodyPr>
            <a:noAutofit/>
          </a:bodyPr>
          <a:lstStyle/>
          <a:p>
            <a:r>
              <a:rPr lang="sr-Latn-CS" dirty="0"/>
              <a:t>Baza: </a:t>
            </a:r>
            <a:r>
              <a:rPr lang="sr-Latn-RS" dirty="0"/>
              <a:t>Lokalne samouprave koje sarađuju sa Razvojnom agencijom Srbije (</a:t>
            </a:r>
            <a:r>
              <a:rPr lang="en-US" dirty="0"/>
              <a:t>83</a:t>
            </a:r>
            <a:r>
              <a:rPr lang="sr-Latn-RS" dirty="0"/>
              <a:t>% od ciljne populacije)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51158A-A9EC-4681-B1AE-7553D9F75A0B}"/>
              </a:ext>
            </a:extLst>
          </p:cNvPr>
          <p:cNvSpPr/>
          <p:nvPr/>
        </p:nvSpPr>
        <p:spPr>
          <a:xfrm>
            <a:off x="4635456" y="630298"/>
            <a:ext cx="39830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1100" i="1" dirty="0"/>
              <a:t>Kako biste ocenili Vašu saradnju sa Razvojnom agencijom Srbije?</a:t>
            </a:r>
            <a:endParaRPr lang="en-US" sz="1100" i="1" dirty="0"/>
          </a:p>
        </p:txBody>
      </p:sp>
      <p:sp>
        <p:nvSpPr>
          <p:cNvPr id="5" name="Arrow: Right 4">
            <a:extLst>
              <a:ext uri="{FF2B5EF4-FFF2-40B4-BE49-F238E27FC236}">
                <a16:creationId xmlns="" xmlns:a16="http://schemas.microsoft.com/office/drawing/2014/main" id="{29CA992C-C1A5-4C27-AEC8-10B96B4ABDF4}"/>
              </a:ext>
            </a:extLst>
          </p:cNvPr>
          <p:cNvSpPr/>
          <p:nvPr/>
        </p:nvSpPr>
        <p:spPr>
          <a:xfrm>
            <a:off x="3615277" y="2181016"/>
            <a:ext cx="651641" cy="756745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6038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4790226"/>
              </p:ext>
            </p:extLst>
          </p:nvPr>
        </p:nvGraphicFramePr>
        <p:xfrm>
          <a:off x="274130" y="1387364"/>
          <a:ext cx="4286463" cy="29849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5756729"/>
              </p:ext>
            </p:extLst>
          </p:nvPr>
        </p:nvGraphicFramePr>
        <p:xfrm>
          <a:off x="4679969" y="1387364"/>
          <a:ext cx="3981524" cy="29849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93817" y="26992"/>
            <a:ext cx="8840852" cy="649565"/>
          </a:xfrm>
          <a:solidFill>
            <a:schemeClr val="bg1"/>
          </a:solidFill>
        </p:spPr>
        <p:txBody>
          <a:bodyPr/>
          <a:lstStyle/>
          <a:p>
            <a:r>
              <a:rPr lang="pl-PL" sz="1800" b="1" dirty="0"/>
              <a:t>Upoznatost sa aktivnostima i projektima regionalne razvojne agencije i saradnja sa njom</a:t>
            </a:r>
            <a:endParaRPr lang="sr-Latn-RS" sz="18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808521" y="4593271"/>
            <a:ext cx="2841546" cy="318287"/>
          </a:xfrm>
        </p:spPr>
        <p:txBody>
          <a:bodyPr>
            <a:normAutofit/>
          </a:bodyPr>
          <a:lstStyle/>
          <a:p>
            <a:r>
              <a:rPr lang="sr-Latn-CS" dirty="0"/>
              <a:t>Baza: Ukupna ciljna populacija </a:t>
            </a:r>
            <a:r>
              <a:rPr lang="sr-Latn-RS" dirty="0"/>
              <a:t>(N=1</a:t>
            </a:r>
            <a:r>
              <a:rPr lang="en-US" dirty="0"/>
              <a:t>15</a:t>
            </a:r>
            <a:r>
              <a:rPr lang="sr-Latn-RS" dirty="0"/>
              <a:t>)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93817" y="751280"/>
            <a:ext cx="4070955" cy="415116"/>
          </a:xfrm>
        </p:spPr>
        <p:txBody>
          <a:bodyPr anchor="ctr" anchorCtr="0">
            <a:noAutofit/>
          </a:bodyPr>
          <a:lstStyle/>
          <a:p>
            <a:r>
              <a:rPr lang="sr-Latn-CS" sz="1100" i="1" dirty="0"/>
              <a:t>Da li smatrate da je Vaša Kancelarija za LER/osoba koja se bavi LERom u dovoljnoj meri upoznata sa aktivnostima i projektima koje sprovode regionalne razvojne agencije?</a:t>
            </a:r>
            <a:endParaRPr lang="en-US" sz="1100" i="1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37948" y="676557"/>
            <a:ext cx="402354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1100" i="1" dirty="0"/>
              <a:t>Da li Vaša lokalna samouprava sarađuje sa regionalnim razvojnim agencijama?</a:t>
            </a:r>
            <a:endParaRPr lang="en-US" sz="1100" b="1" i="1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3234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>
            <a:extLst>
              <a:ext uri="{FF2B5EF4-FFF2-40B4-BE49-F238E27FC236}">
                <a16:creationId xmlns="" xmlns:a16="http://schemas.microsoft.com/office/drawing/2014/main" id="{71CBEB9E-8429-41D4-878F-FE5665070A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0443191"/>
              </p:ext>
            </p:extLst>
          </p:nvPr>
        </p:nvGraphicFramePr>
        <p:xfrm>
          <a:off x="5213131" y="1093711"/>
          <a:ext cx="3731172" cy="3299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61380" y="105603"/>
            <a:ext cx="8782923" cy="387925"/>
          </a:xfrm>
        </p:spPr>
        <p:txBody>
          <a:bodyPr/>
          <a:lstStyle/>
          <a:p>
            <a:r>
              <a:rPr lang="pl-PL" sz="2000" b="1" dirty="0"/>
              <a:t>Saradnja sa regionalnom razvojnom agencijom</a:t>
            </a:r>
            <a:endParaRPr lang="sr-Latn-RS" sz="20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27720" y="4670140"/>
            <a:ext cx="5993797" cy="192108"/>
          </a:xfrm>
        </p:spPr>
        <p:txBody>
          <a:bodyPr>
            <a:normAutofit/>
          </a:bodyPr>
          <a:lstStyle/>
          <a:p>
            <a:r>
              <a:rPr lang="sr-Latn-CS" dirty="0"/>
              <a:t>Baza: </a:t>
            </a:r>
            <a:r>
              <a:rPr lang="sr-Latn-RS" dirty="0"/>
              <a:t>Lokalne samouprave koje sarađuju sa Razvojnom agencijom Srbije (</a:t>
            </a:r>
            <a:r>
              <a:rPr lang="en-US" dirty="0"/>
              <a:t>93</a:t>
            </a:r>
            <a:r>
              <a:rPr lang="sr-Latn-RS" dirty="0"/>
              <a:t>% od ciljne populacije)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61380" y="550951"/>
            <a:ext cx="4070955" cy="415116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r>
              <a:rPr lang="sr-Latn-CS" sz="1100" i="1" dirty="0"/>
              <a:t>Molim Vas da navedete koje od sledećih oblika saradnje ostvarujete sa regionalnim razvojnim agencijama?</a:t>
            </a:r>
            <a:endParaRPr lang="en-US" sz="1100" i="1" dirty="0"/>
          </a:p>
        </p:txBody>
      </p:sp>
      <p:graphicFrame>
        <p:nvGraphicFramePr>
          <p:cNvPr id="6" name="Content Placeholder 11">
            <a:extLst>
              <a:ext uri="{FF2B5EF4-FFF2-40B4-BE49-F238E27FC236}">
                <a16:creationId xmlns="" xmlns:a16="http://schemas.microsoft.com/office/drawing/2014/main" id="{08CD647E-FF93-4C7D-882F-ED1CC64238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5675492"/>
              </p:ext>
            </p:extLst>
          </p:nvPr>
        </p:nvGraphicFramePr>
        <p:xfrm>
          <a:off x="-36022" y="1058069"/>
          <a:ext cx="4464701" cy="2968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="" xmlns:a16="http://schemas.microsoft.com/office/drawing/2014/main" id="{71CBEB9E-8429-41D4-878F-FE5665070A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9501992"/>
              </p:ext>
            </p:extLst>
          </p:nvPr>
        </p:nvGraphicFramePr>
        <p:xfrm>
          <a:off x="86517" y="1080962"/>
          <a:ext cx="5610090" cy="3312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51158A-A9EC-4681-B1AE-7553D9F75A0B}"/>
              </a:ext>
            </a:extLst>
          </p:cNvPr>
          <p:cNvSpPr/>
          <p:nvPr/>
        </p:nvSpPr>
        <p:spPr>
          <a:xfrm>
            <a:off x="4635456" y="550951"/>
            <a:ext cx="402506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1100" i="1" dirty="0">
                <a:solidFill>
                  <a:schemeClr val="bg2">
                    <a:lumMod val="50000"/>
                  </a:schemeClr>
                </a:solidFill>
              </a:rPr>
              <a:t>Kako biste ocenili saradnju Vaše lokalne samouprave sa regionalnim razvojnim agencijama?</a:t>
            </a:r>
            <a:endParaRPr lang="en-US" sz="1100" i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035640"/>
      </p:ext>
    </p:extLst>
  </p:cSld>
  <p:clrMapOvr>
    <a:masterClrMapping/>
  </p:clrMapOvr>
</p:sld>
</file>

<file path=ppt/theme/theme1.xml><?xml version="1.0" encoding="utf-8"?>
<a:theme xmlns:a="http://schemas.openxmlformats.org/drawingml/2006/main" name="IpsosGlobalTemplate">
  <a:themeElements>
    <a:clrScheme name="IpsosCURRENT">
      <a:dk1>
        <a:srgbClr val="222223"/>
      </a:dk1>
      <a:lt1>
        <a:sysClr val="window" lastClr="FFFFFF"/>
      </a:lt1>
      <a:dk2>
        <a:srgbClr val="1B365D"/>
      </a:dk2>
      <a:lt2>
        <a:srgbClr val="888B8D"/>
      </a:lt2>
      <a:accent1>
        <a:srgbClr val="E87722"/>
      </a:accent1>
      <a:accent2>
        <a:srgbClr val="F1BE48"/>
      </a:accent2>
      <a:accent3>
        <a:srgbClr val="B7BF12"/>
      </a:accent3>
      <a:accent4>
        <a:srgbClr val="C8C9C7"/>
      </a:accent4>
      <a:accent5>
        <a:srgbClr val="71B2C9"/>
      </a:accent5>
      <a:accent6>
        <a:srgbClr val="007681"/>
      </a:accent6>
      <a:hlink>
        <a:srgbClr val="485CC7"/>
      </a:hlink>
      <a:folHlink>
        <a:srgbClr val="00B2A9"/>
      </a:folHlink>
    </a:clrScheme>
    <a:fontScheme name="Ipsos MO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12700">
          <a:solidFill>
            <a:schemeClr val="bg2"/>
          </a:solidFill>
          <a:round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/>
    </a:lnDef>
    <a:txDef>
      <a:spPr/>
      <a:bodyPr vert="horz" wrap="square" lIns="0" tIns="0" rIns="0" bIns="0" rtlCol="0">
        <a:spAutoFit/>
      </a:bodyPr>
      <a:lstStyle>
        <a:defPPr marL="4763">
          <a:defRPr sz="11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IpsosCURRENT">
    <a:dk1>
      <a:srgbClr val="222223"/>
    </a:dk1>
    <a:lt1>
      <a:sysClr val="window" lastClr="FFFFFF"/>
    </a:lt1>
    <a:dk2>
      <a:srgbClr val="1B365D"/>
    </a:dk2>
    <a:lt2>
      <a:srgbClr val="888B8D"/>
    </a:lt2>
    <a:accent1>
      <a:srgbClr val="E87722"/>
    </a:accent1>
    <a:accent2>
      <a:srgbClr val="F1BE48"/>
    </a:accent2>
    <a:accent3>
      <a:srgbClr val="B7BF12"/>
    </a:accent3>
    <a:accent4>
      <a:srgbClr val="C8C9C7"/>
    </a:accent4>
    <a:accent5>
      <a:srgbClr val="71B2C9"/>
    </a:accent5>
    <a:accent6>
      <a:srgbClr val="007681"/>
    </a:accent6>
    <a:hlink>
      <a:srgbClr val="485CC7"/>
    </a:hlink>
    <a:folHlink>
      <a:srgbClr val="00B2A9"/>
    </a:folHlink>
  </a:clrScheme>
  <a:fontScheme name="Ipsos MORI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75AD9DC4239A47AB6FDC49FCFB618A" ma:contentTypeVersion="4" ma:contentTypeDescription="Create a new document." ma:contentTypeScope="" ma:versionID="69aeba2f3a8f0d49e26a660b2f0c621c">
  <xsd:schema xmlns:xsd="http://www.w3.org/2001/XMLSchema" xmlns:xs="http://www.w3.org/2001/XMLSchema" xmlns:p="http://schemas.microsoft.com/office/2006/metadata/properties" xmlns:ns2="85c76272-7e4d-4f8f-89d1-3b227e52ef43" targetNamespace="http://schemas.microsoft.com/office/2006/metadata/properties" ma:root="true" ma:fieldsID="60422ddc67bd77b235c83972511a9145" ns2:_="">
    <xsd:import namespace="85c76272-7e4d-4f8f-89d1-3b227e52ef4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c76272-7e4d-4f8f-89d1-3b227e52ef4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35291C4-A289-4761-8347-AA70EF2D509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201C839-E844-4546-8ACC-0C91B2EDC9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c76272-7e4d-4f8f-89d1-3b227e52ef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525137D-E3CA-4F99-AB53-F8DE724C3DB1}">
  <ds:schemaRefs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85c76272-7e4d-4f8f-89d1-3b227e52ef43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! PPT Template - Ipsos Public Affairs</Template>
  <TotalTime>6314</TotalTime>
  <Words>2342</Words>
  <Application>Microsoft Office PowerPoint</Application>
  <PresentationFormat>On-screen Show (16:9)</PresentationFormat>
  <Paragraphs>290</Paragraphs>
  <Slides>43</Slides>
  <Notes>37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IpsosGlobalTemplate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 Word(s)</dc:title>
  <dc:creator>Vojislav Mihailovic</dc:creator>
  <cp:lastModifiedBy>Ivana</cp:lastModifiedBy>
  <cp:revision>771</cp:revision>
  <dcterms:created xsi:type="dcterms:W3CDTF">2017-01-25T09:46:15Z</dcterms:created>
  <dcterms:modified xsi:type="dcterms:W3CDTF">2018-05-17T14:57:43Z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0x0101003B75AD9DC4239A47AB6FDC49FCFB618A</vt:lpwstr>
  </property>
</Properties>
</file>