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3" r:id="rId9"/>
    <p:sldId id="264" r:id="rId10"/>
    <p:sldId id="277" r:id="rId11"/>
    <p:sldId id="274" r:id="rId12"/>
    <p:sldId id="275" r:id="rId13"/>
    <p:sldId id="273" r:id="rId14"/>
    <p:sldId id="268" r:id="rId15"/>
    <p:sldId id="269" r:id="rId16"/>
    <p:sldId id="270" r:id="rId17"/>
    <p:sldId id="271" r:id="rId18"/>
    <p:sldId id="272" r:id="rId19"/>
    <p:sldId id="276" r:id="rId20"/>
  </p:sldIdLst>
  <p:sldSz cx="9144000" cy="6858000" type="screen4x3"/>
  <p:notesSz cx="6881813" cy="92964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Impact" panose="020B0806030902050204" pitchFamily="3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2119" cy="464820"/>
          </a:xfrm>
          <a:prstGeom prst="rect">
            <a:avLst/>
          </a:prstGeom>
          <a:noFill/>
          <a:ln>
            <a:noFill/>
          </a:ln>
        </p:spPr>
        <p:txBody>
          <a:bodyPr wrap="square" lIns="92431" tIns="92431" rIns="92431" bIns="92431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222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4458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86688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48917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11146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73375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35604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97834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98102" y="0"/>
            <a:ext cx="2982119" cy="464820"/>
          </a:xfrm>
          <a:prstGeom prst="rect">
            <a:avLst/>
          </a:prstGeom>
          <a:noFill/>
          <a:ln>
            <a:noFill/>
          </a:ln>
        </p:spPr>
        <p:txBody>
          <a:bodyPr wrap="square" lIns="92431" tIns="92431" rIns="92431" bIns="92431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222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4458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86688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48917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11146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73375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35604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97834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wrap="square" lIns="92431" tIns="92431" rIns="92431" bIns="92431" anchor="t" anchorCtr="0"/>
          <a:lstStyle>
            <a:lvl1pPr marL="0" marR="0" lvl="0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2982119" cy="464820"/>
          </a:xfrm>
          <a:prstGeom prst="rect">
            <a:avLst/>
          </a:prstGeom>
          <a:noFill/>
          <a:ln>
            <a:noFill/>
          </a:ln>
        </p:spPr>
        <p:txBody>
          <a:bodyPr wrap="square" lIns="92431" tIns="92431" rIns="92431" bIns="92431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2229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4458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86688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48917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11146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73375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35604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97834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  <a:noFill/>
          <a:ln>
            <a:noFill/>
          </a:ln>
        </p:spPr>
        <p:txBody>
          <a:bodyPr wrap="square" lIns="92431" tIns="46203" rIns="92431" bIns="46203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25380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sldNum" idx="12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wrap="square" lIns="92431" tIns="46203" rIns="92431" bIns="46203" anchor="b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fld id="{00000000-1234-1234-1234-123412341234}" type="slidenum">
              <a:rPr lang="en-US"/>
              <a:pPr>
                <a:buClr>
                  <a:srgbClr val="000000"/>
                </a:buClr>
                <a:buSzPct val="25000"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265" name="Shape 265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wrap="square" lIns="92431" tIns="46203" rIns="92431" bIns="46203" anchor="t" anchorCtr="0">
            <a:noAutofit/>
          </a:bodyPr>
          <a:lstStyle/>
          <a:p>
            <a:pPr>
              <a:buSzPct val="25000"/>
              <a:buNone/>
            </a:pPr>
            <a:endParaRPr/>
          </a:p>
        </p:txBody>
      </p:sp>
      <p:sp>
        <p:nvSpPr>
          <p:cNvPr id="186" name="Shape 186"/>
          <p:cNvSpPr txBox="1">
            <a:spLocks noGrp="1"/>
          </p:cNvSpPr>
          <p:nvPr>
            <p:ph type="sldNum" idx="12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  <a:noFill/>
          <a:ln>
            <a:noFill/>
          </a:ln>
        </p:spPr>
        <p:txBody>
          <a:bodyPr wrap="square" lIns="92431" tIns="46203" rIns="92431" bIns="46203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15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wrap="square" lIns="92431" tIns="46203" rIns="92431" bIns="46203" anchor="t" anchorCtr="0">
            <a:noAutofit/>
          </a:bodyPr>
          <a:lstStyle/>
          <a:p>
            <a:pPr>
              <a:buSzPct val="25000"/>
              <a:buNone/>
            </a:pPr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sldNum" idx="12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  <a:noFill/>
          <a:ln>
            <a:noFill/>
          </a:ln>
        </p:spPr>
        <p:txBody>
          <a:bodyPr wrap="square" lIns="92431" tIns="46203" rIns="92431" bIns="46203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16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wrap="square" lIns="92431" tIns="92431" rIns="92431" bIns="92431" anchor="t" anchorCtr="0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" name="Shape 19"/>
          <p:cNvSpPr txBox="1"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Impact"/>
              <a:buNone/>
              <a:defRPr sz="80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560"/>
              </a:spcBef>
              <a:buClr>
                <a:schemeClr val="accent1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ctr" rtl="0">
              <a:spcBef>
                <a:spcPts val="440"/>
              </a:spcBef>
              <a:buClr>
                <a:schemeClr val="accent1"/>
              </a:buClr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ctr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ctr" rtl="0">
              <a:spcBef>
                <a:spcPts val="360"/>
              </a:spcBef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ctr" rtl="0">
              <a:spcBef>
                <a:spcPts val="360"/>
              </a:spcBef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ctr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ctr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ctr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ctr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1" i="0" u="none" strike="noStrike" cap="none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‹#›</a:t>
            </a:fld>
            <a:endParaRPr lang="en-US" sz="2400" b="0" i="0" u="none" strike="noStrike" cap="none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4" name="Shape 24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Impact"/>
              <a:buNone/>
              <a:defRPr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274320" marR="0" lvl="0" indent="-1219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594360" marR="0" lvl="1" indent="-137159" algn="l" rtl="0">
              <a:spcBef>
                <a:spcPts val="440"/>
              </a:spcBef>
              <a:buClr>
                <a:schemeClr val="accent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868680" marR="0" lvl="2" indent="-106680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143000" marR="0" lvl="3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371600" marR="0" lvl="4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645920" marR="0" lvl="5" indent="-13462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901951" marR="0" lvl="6" indent="-136651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94560" marR="0" lvl="7" indent="-13716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468880" marR="0" lvl="8" indent="-132079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1" i="0" u="none" strike="noStrike" cap="none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‹#›</a:t>
            </a:fld>
            <a:endParaRPr lang="en-US" sz="2400" b="0" i="0" u="none" strike="noStrike" cap="none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Impact"/>
              <a:buNone/>
              <a:defRPr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560"/>
              </a:spcBef>
              <a:buClr>
                <a:schemeClr val="accent1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360"/>
              </a:spcBef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40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‹#›</a:t>
            </a:fld>
            <a:endParaRPr lang="en-US" sz="2400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8" name="Shape 3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Impact"/>
              <a:buNone/>
              <a:defRPr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762000" y="609601"/>
            <a:ext cx="3657600" cy="376732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274320" marR="0" lvl="0" indent="-96520" algn="l" rtl="0">
              <a:spcBef>
                <a:spcPts val="560"/>
              </a:spcBef>
              <a:buClr>
                <a:schemeClr val="accent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594360" marR="0" lvl="1" indent="-124459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868680" marR="0" lvl="2" indent="-106680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143000" marR="0" lvl="3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371600" marR="0" lvl="4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645920" marR="0" lvl="5" indent="-12192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901951" marR="0" lvl="6" indent="-123951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94560" marR="0" lvl="7" indent="-12446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468880" marR="0" lvl="8" indent="-119379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648200" y="609601"/>
            <a:ext cx="3657600" cy="376732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274320" marR="0" lvl="0" indent="-96520" algn="l" rtl="0">
              <a:spcBef>
                <a:spcPts val="560"/>
              </a:spcBef>
              <a:buClr>
                <a:schemeClr val="accent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594360" marR="0" lvl="1" indent="-124459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868680" marR="0" lvl="2" indent="-106680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143000" marR="0" lvl="3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371600" marR="0" lvl="4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645920" marR="0" lvl="5" indent="-12192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901951" marR="0" lvl="6" indent="-123951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94560" marR="0" lvl="7" indent="-12446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468880" marR="0" lvl="8" indent="-119379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40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‹#›</a:t>
            </a:fld>
            <a:endParaRPr lang="en-US" sz="2400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Impact"/>
              <a:buNone/>
              <a:defRPr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560"/>
              </a:spcBef>
              <a:buClr>
                <a:schemeClr val="accent1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accent1"/>
              </a:buClr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758952" y="1329264"/>
            <a:ext cx="3657600" cy="3048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74320" marR="0" lvl="0" indent="-1219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594360" marR="0" lvl="1" indent="-149859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868680" marR="0" lvl="2" indent="-11938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143000" marR="0" lvl="3" indent="-12700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371600" marR="0" lvl="4" indent="-12700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645920" marR="0" lvl="5" indent="-13462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901951" marR="0" lvl="6" indent="-136651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94560" marR="0" lvl="7" indent="-13716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468880" marR="0" lvl="8" indent="-132079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3"/>
          </p:nvPr>
        </p:nvSpPr>
        <p:spPr>
          <a:xfrm>
            <a:off x="4645152" y="609600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560"/>
              </a:spcBef>
              <a:buClr>
                <a:schemeClr val="accent1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accent1"/>
              </a:buClr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4"/>
          </p:nvPr>
        </p:nvSpPr>
        <p:spPr>
          <a:xfrm>
            <a:off x="4645152" y="1329264"/>
            <a:ext cx="3657600" cy="3048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74320" marR="0" lvl="0" indent="-1219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594360" marR="0" lvl="1" indent="-149859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868680" marR="0" lvl="2" indent="-11938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143000" marR="0" lvl="3" indent="-12700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371600" marR="0" lvl="4" indent="-12700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645920" marR="0" lvl="5" indent="-13462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901951" marR="0" lvl="6" indent="-136651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94560" marR="0" lvl="7" indent="-13716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468880" marR="0" lvl="8" indent="-132079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40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‹#›</a:t>
            </a:fld>
            <a:endParaRPr lang="en-US" sz="2400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cxnSp>
        <p:nvCxnSpPr>
          <p:cNvPr id="55" name="Shape 55"/>
          <p:cNvCxnSpPr/>
          <p:nvPr/>
        </p:nvCxnSpPr>
        <p:spPr>
          <a:xfrm>
            <a:off x="758952" y="1249362"/>
            <a:ext cx="3657600" cy="1588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" name="Shape 56"/>
          <p:cNvCxnSpPr/>
          <p:nvPr/>
        </p:nvCxnSpPr>
        <p:spPr>
          <a:xfrm>
            <a:off x="4645152" y="1249362"/>
            <a:ext cx="3657600" cy="1588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Impact"/>
              <a:buNone/>
              <a:defRPr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40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‹#›</a:t>
            </a:fld>
            <a:endParaRPr lang="en-US" sz="2400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40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‹#›</a:t>
            </a:fld>
            <a:endParaRPr lang="en-US" sz="2400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Impact"/>
              <a:buNone/>
              <a:defRPr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3710866" y="457200"/>
            <a:ext cx="4594934" cy="4114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274320" marR="0" lvl="0" indent="-1219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594360" marR="0" lvl="1" indent="-137159" algn="l" rtl="0">
              <a:spcBef>
                <a:spcPts val="440"/>
              </a:spcBef>
              <a:buClr>
                <a:schemeClr val="accent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868680" marR="0" lvl="2" indent="-106680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143000" marR="0" lvl="3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371600" marR="0" lvl="4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645920" marR="0" lvl="5" indent="-109220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901951" marR="0" lvl="6" indent="-111251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94560" marR="0" lvl="7" indent="-111760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468880" marR="0" lvl="8" indent="-106679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2"/>
          </p:nvPr>
        </p:nvSpPr>
        <p:spPr>
          <a:xfrm>
            <a:off x="762001" y="457200"/>
            <a:ext cx="2673657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420"/>
              </a:spcBef>
              <a:buClr>
                <a:schemeClr val="accent1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accent1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accent1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40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‹#›</a:t>
            </a:fld>
            <a:endParaRPr lang="en-US" sz="2400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cxnSp>
        <p:nvCxnSpPr>
          <p:cNvPr id="73" name="Shape 73"/>
          <p:cNvCxnSpPr/>
          <p:nvPr/>
        </p:nvCxnSpPr>
        <p:spPr>
          <a:xfrm rot="5400000">
            <a:off x="1677194" y="2514600"/>
            <a:ext cx="3810000" cy="1588"/>
          </a:xfrm>
          <a:prstGeom prst="straightConnector1">
            <a:avLst/>
          </a:prstGeom>
          <a:noFill/>
          <a:ln w="15875" cap="flat" cmpd="sng">
            <a:solidFill>
              <a:srgbClr val="979797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Impact"/>
              <a:buNone/>
              <a:defRPr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pic" idx="2"/>
          </p:nvPr>
        </p:nvSpPr>
        <p:spPr>
          <a:xfrm>
            <a:off x="777240" y="457200"/>
            <a:ext cx="7543800" cy="2895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640"/>
              </a:spcBef>
              <a:buClr>
                <a:schemeClr val="accent1"/>
              </a:buClr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accent1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accent1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850392" y="3505200"/>
            <a:ext cx="7391400" cy="8048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accent1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accent1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40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‹#›</a:t>
            </a:fld>
            <a:endParaRPr lang="en-US" sz="2400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Impact"/>
              <a:buNone/>
              <a:defRPr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 rot="5400000">
            <a:off x="2590800" y="-990600"/>
            <a:ext cx="3886200" cy="7239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74320" marR="0" lvl="0" indent="-1219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594360" marR="0" lvl="1" indent="-137159" algn="l" rtl="0">
              <a:spcBef>
                <a:spcPts val="440"/>
              </a:spcBef>
              <a:buClr>
                <a:schemeClr val="accent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868680" marR="0" lvl="2" indent="-106680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143000" marR="0" lvl="3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371600" marR="0" lvl="4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645920" marR="0" lvl="5" indent="-13462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901951" marR="0" lvl="6" indent="-136651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94560" marR="0" lvl="7" indent="-13716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468880" marR="0" lvl="8" indent="-132079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40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‹#›</a:t>
            </a:fld>
            <a:endParaRPr lang="en-US" sz="2400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 rot="5400000">
            <a:off x="-1028700" y="2476500"/>
            <a:ext cx="5410199" cy="1828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Impact"/>
              <a:buNone/>
              <a:defRPr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 rot="5400000">
            <a:off x="3009900" y="266701"/>
            <a:ext cx="4876800" cy="571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74320" marR="0" lvl="0" indent="-1219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594360" marR="0" lvl="1" indent="-137159" algn="l" rtl="0">
              <a:spcBef>
                <a:spcPts val="440"/>
              </a:spcBef>
              <a:buClr>
                <a:schemeClr val="accent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868680" marR="0" lvl="2" indent="-106680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143000" marR="0" lvl="3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371600" marR="0" lvl="4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645920" marR="0" lvl="5" indent="-13462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901951" marR="0" lvl="6" indent="-136651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94560" marR="0" lvl="7" indent="-13716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468880" marR="0" lvl="8" indent="-132079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40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‹#›</a:t>
            </a:fld>
            <a:endParaRPr lang="en-US" sz="2400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Impact"/>
              <a:buNone/>
              <a:defRPr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274320" marR="0" lvl="0" indent="-1219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594360" marR="0" lvl="1" indent="-137159" algn="l" rtl="0">
              <a:spcBef>
                <a:spcPts val="440"/>
              </a:spcBef>
              <a:buClr>
                <a:schemeClr val="accent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868680" marR="0" lvl="2" indent="-106680" algn="l" rtl="0">
              <a:spcBef>
                <a:spcPts val="4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143000" marR="0" lvl="3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371600" marR="0" lvl="4" indent="-1143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1645920" marR="0" lvl="5" indent="-13462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901951" marR="0" lvl="6" indent="-136651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94560" marR="0" lvl="7" indent="-13716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468880" marR="0" lvl="8" indent="-132079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1" i="0" u="none" strike="noStrike" cap="none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‹#›</a:t>
            </a:fld>
            <a:endParaRPr lang="en-US" sz="2400" b="0" i="0" u="none" strike="noStrike" cap="none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Shape 1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denise-marie_ordway@hks.harvard.edu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r>
              <a:rPr lang="en-US" sz="4800" b="0" i="0" u="none" strike="noStrike" cap="none" dirty="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Public Opinion Polls: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Journalists Should Know</a:t>
            </a:r>
          </a:p>
        </p:txBody>
      </p:sp>
      <p:pic>
        <p:nvPicPr>
          <p:cNvPr id="99" name="Shape 99" descr="JR logo transpar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3258" y="5540188"/>
            <a:ext cx="2402541" cy="60643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 txBox="1"/>
          <p:nvPr/>
        </p:nvSpPr>
        <p:spPr>
          <a:xfrm>
            <a:off x="7411225" y="1230425"/>
            <a:ext cx="5493900" cy="641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r>
              <a:rPr lang="en-US" sz="5400" b="0" i="0" u="none" strike="noStrike" cap="none" dirty="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Your </a:t>
            </a:r>
            <a:r>
              <a:rPr lang="en-US" sz="5400" b="0" i="0" u="none" strike="noStrike" cap="none" dirty="0" smtClean="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presenter</a:t>
            </a:r>
            <a:endParaRPr lang="en-US" sz="5400" b="0" i="0" u="none" strike="noStrike" cap="none" dirty="0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3043517" y="147918"/>
            <a:ext cx="5371820" cy="387275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Denise-Marie Ordway </a:t>
            </a:r>
            <a:r>
              <a:rPr lang="en-US" sz="20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 managing editor of Journalist’s Resource at Harvard’s Shorenstein Center for Media, Politics and Public Policy. </a:t>
            </a:r>
          </a:p>
        </p:txBody>
      </p:sp>
      <p:pic>
        <p:nvPicPr>
          <p:cNvPr id="107" name="Shape 1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775012"/>
            <a:ext cx="2021541" cy="2796987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865" y="3920556"/>
            <a:ext cx="3114675" cy="638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205" y="2999053"/>
            <a:ext cx="2933831" cy="617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/>
              <a:t>Today’s </a:t>
            </a:r>
            <a:r>
              <a:rPr lang="en-US" dirty="0"/>
              <a:t>plan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b="1" dirty="0"/>
          </a:p>
          <a:p>
            <a:pPr marL="457200" lvl="0" indent="-228600">
              <a:spcBef>
                <a:spcPts val="0"/>
              </a:spcBef>
            </a:pPr>
            <a:r>
              <a:rPr lang="en-US" dirty="0"/>
              <a:t>Quick overview of polls</a:t>
            </a:r>
          </a:p>
          <a:p>
            <a:pPr marL="457200" lvl="0" indent="-228600">
              <a:spcBef>
                <a:spcPts val="0"/>
              </a:spcBef>
            </a:pPr>
            <a:r>
              <a:rPr lang="en-US" dirty="0"/>
              <a:t>S</a:t>
            </a:r>
            <a:r>
              <a:rPr lang="en-US" dirty="0" smtClean="0"/>
              <a:t>potting </a:t>
            </a:r>
            <a:r>
              <a:rPr lang="en-US" dirty="0"/>
              <a:t>polls you can </a:t>
            </a:r>
            <a:r>
              <a:rPr lang="en-US" dirty="0" smtClean="0"/>
              <a:t>trust</a:t>
            </a:r>
          </a:p>
          <a:p>
            <a:pPr marL="457200" lvl="0" indent="-228600">
              <a:spcBef>
                <a:spcPts val="0"/>
              </a:spcBef>
            </a:pPr>
            <a:r>
              <a:rPr lang="en-US" dirty="0" smtClean="0"/>
              <a:t>What can go wrong with polls?</a:t>
            </a:r>
          </a:p>
          <a:p>
            <a:pPr marL="457200" lvl="0" indent="-228600">
              <a:spcBef>
                <a:spcPts val="0"/>
              </a:spcBef>
            </a:pPr>
            <a:r>
              <a:rPr lang="en-US" dirty="0" smtClean="0"/>
              <a:t>Questions journalists should ask</a:t>
            </a:r>
            <a:endParaRPr lang="en-US" dirty="0"/>
          </a:p>
          <a:p>
            <a:pPr marL="457200" lvl="0" indent="-228600" rtl="0">
              <a:spcBef>
                <a:spcPts val="0"/>
              </a:spcBef>
            </a:pPr>
            <a:r>
              <a:rPr lang="en-US" dirty="0" smtClean="0"/>
              <a:t>Dos </a:t>
            </a:r>
            <a:r>
              <a:rPr lang="en-US" dirty="0"/>
              <a:t>and Don’ts for </a:t>
            </a:r>
            <a:r>
              <a:rPr lang="en-US" dirty="0" smtClean="0"/>
              <a:t>journalists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US" dirty="0" smtClean="0"/>
              <a:t>Understanding margin of error</a:t>
            </a:r>
            <a:endParaRPr lang="en-US" dirty="0"/>
          </a:p>
        </p:txBody>
      </p:sp>
      <p:pic>
        <p:nvPicPr>
          <p:cNvPr id="117" name="Shape 117" descr="JR logo transpar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250" y="5715000"/>
            <a:ext cx="2049550" cy="43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r>
              <a:rPr lang="en-US" sz="4800" dirty="0"/>
              <a:t>Polls: What’s out there?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sz="40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Internet polls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Man-on-the-street polls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Push polls 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Exit polls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dirty="0" smtClean="0"/>
              <a:t>Professional </a:t>
            </a:r>
            <a:r>
              <a:rPr lang="en-US" dirty="0"/>
              <a:t>polls</a:t>
            </a:r>
          </a:p>
        </p:txBody>
      </p:sp>
      <p:pic>
        <p:nvPicPr>
          <p:cNvPr id="124" name="Shape 124" descr="Talking on phon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5106" y="1688274"/>
            <a:ext cx="3587040" cy="22786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036965" y="3774402"/>
            <a:ext cx="2182008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 </a:t>
            </a:r>
          </a:p>
          <a:p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(Photo by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Ehimetalor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Unuabona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Unsplash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Impact"/>
              <a:buNone/>
            </a:pPr>
            <a:r>
              <a:rPr lang="en-US"/>
              <a:t>Why report on polls?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3983400" cy="464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Source of information on public interest, attitudes and behaviors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Reliable if well done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Public pays attention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Viewed as a predictor of election results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dirty="0"/>
              <a:t>E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asy visual element for issue coverage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480"/>
              </a:spcBef>
              <a:buClr>
                <a:schemeClr val="accent1"/>
              </a:buClr>
              <a:buSzPct val="25000"/>
              <a:buFont typeface="Arial"/>
              <a:buNone/>
            </a:pPr>
            <a:endParaRPr sz="24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5400" y="2225217"/>
            <a:ext cx="3576627" cy="2145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r>
              <a:rPr lang="en-US"/>
              <a:t>What can you trust?</a:t>
            </a:r>
          </a:p>
        </p:txBody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4495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22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ct val="100909"/>
              <a:buFont typeface="Arial"/>
              <a:buChar char="•"/>
            </a:pPr>
            <a:r>
              <a:rPr lang="en-US" sz="222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Random selection of </a:t>
            </a:r>
            <a:r>
              <a:rPr lang="en-US" sz="222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participants</a:t>
            </a:r>
          </a:p>
          <a:p>
            <a:pPr marL="274320" marR="0" lvl="0" indent="-274320" algn="l" rtl="0"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ct val="100909"/>
              <a:buFont typeface="Arial"/>
              <a:buChar char="•"/>
            </a:pPr>
            <a:r>
              <a:rPr lang="en-US" sz="2220" dirty="0" smtClean="0"/>
              <a:t>Participants are representative of the group that pollsters are trying to understand</a:t>
            </a:r>
            <a:endParaRPr lang="en-US" sz="222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ct val="100909"/>
              <a:buFont typeface="Arial"/>
              <a:buChar char="•"/>
            </a:pPr>
            <a:r>
              <a:rPr lang="en-US" sz="222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Larger number of respondents</a:t>
            </a:r>
          </a:p>
          <a:p>
            <a:pPr marL="274320" marR="0" lvl="0" indent="-274320" algn="l" rtl="0"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ct val="100909"/>
              <a:buFont typeface="Arial"/>
              <a:buChar char="•"/>
            </a:pPr>
            <a:r>
              <a:rPr lang="en-US" sz="222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Reported methodology and margin of error</a:t>
            </a:r>
          </a:p>
          <a:p>
            <a:pPr marL="594360" marR="0" lvl="1" indent="-276860" algn="l" rtl="0">
              <a:spcBef>
                <a:spcPts val="407"/>
              </a:spcBef>
              <a:spcAft>
                <a:spcPts val="0"/>
              </a:spcAft>
              <a:buClr>
                <a:schemeClr val="accent1"/>
              </a:buClr>
              <a:buSzPct val="101750"/>
              <a:buFont typeface="Arial"/>
              <a:buChar char="•"/>
            </a:pPr>
            <a:r>
              <a:rPr lang="en-US" sz="1800" dirty="0" smtClean="0"/>
              <a:t>(Having </a:t>
            </a:r>
            <a:r>
              <a:rPr lang="en-US" sz="1800" dirty="0"/>
              <a:t>more than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 1,000 participants typically reduces your margin of error to about +/- 3 percentage points</a:t>
            </a:r>
            <a:r>
              <a:rPr lang="en-US" sz="1800" b="0" i="0" u="none" strike="noStrike" cap="none" dirty="0" smtClean="0">
                <a:solidFill>
                  <a:schemeClr val="dk2"/>
                </a:solidFill>
                <a:sym typeface="Times New Roman"/>
              </a:rPr>
              <a:t>.)</a:t>
            </a:r>
            <a:endParaRPr lang="en-US" sz="1800" b="0" i="0" u="none" strike="noStrike" cap="none" dirty="0">
              <a:solidFill>
                <a:schemeClr val="dk2"/>
              </a:solidFill>
              <a:sym typeface="Times New Roman"/>
            </a:endParaRPr>
          </a:p>
          <a:p>
            <a:pPr marL="274320" marR="0" lvl="0" indent="-274320" algn="l" rtl="0"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ct val="100909"/>
              <a:buFont typeface="Arial"/>
              <a:buChar char="•"/>
            </a:pPr>
            <a:r>
              <a:rPr lang="en-US" sz="222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Question</a:t>
            </a:r>
            <a:r>
              <a:rPr lang="en-US" sz="2220" dirty="0"/>
              <a:t>s</a:t>
            </a:r>
            <a:r>
              <a:rPr lang="en-US" sz="222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use neutral </a:t>
            </a:r>
            <a:r>
              <a:rPr lang="en-US" sz="222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language and understandable terms</a:t>
            </a:r>
          </a:p>
          <a:p>
            <a:pPr marL="274320" marR="0" lvl="0" indent="-274320" algn="l" rtl="0"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ct val="100909"/>
              <a:buFont typeface="Arial"/>
              <a:buChar char="•"/>
            </a:pPr>
            <a:r>
              <a:rPr lang="en-US" sz="2220" dirty="0" smtClean="0"/>
              <a:t>Claims made are based on findings/questions asked</a:t>
            </a:r>
            <a:endParaRPr sz="222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r>
              <a:rPr lang="en-US"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What can go wrong?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762000" y="618565"/>
            <a:ext cx="7543800" cy="456303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dirty="0"/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b="1" dirty="0"/>
              <a:t>If people</a:t>
            </a:r>
            <a:r>
              <a:rPr lang="en-US" sz="2400" b="1" i="0" u="none" strike="noStrike" cap="none" dirty="0">
                <a:solidFill>
                  <a:schemeClr val="dk2"/>
                </a:solidFill>
                <a:sym typeface="Times New Roman"/>
              </a:rPr>
              <a:t> weren’t randomly selected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smtClean="0"/>
              <a:t>…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594360" marR="0" lvl="1" indent="-27686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800" dirty="0"/>
              <a:t>E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xample</a:t>
            </a:r>
            <a:r>
              <a:rPr lang="en-US" sz="1800" dirty="0"/>
              <a:t>: L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et</a:t>
            </a:r>
            <a:r>
              <a:rPr lang="en-US" sz="1800" dirty="0"/>
              <a:t>’s say 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women </a:t>
            </a:r>
            <a:r>
              <a:rPr lang="en-US" sz="1800" b="0" i="0" u="none" strike="noStrike" cap="none" dirty="0" smtClean="0">
                <a:solidFill>
                  <a:schemeClr val="dk2"/>
                </a:solidFill>
                <a:sym typeface="Times New Roman"/>
              </a:rPr>
              <a:t>under age </a:t>
            </a:r>
            <a:r>
              <a:rPr lang="en-US" sz="1800" dirty="0"/>
              <a:t>3</a:t>
            </a:r>
            <a:r>
              <a:rPr lang="en-US" sz="1800" b="0" i="0" u="none" strike="noStrike" cap="none" dirty="0" smtClean="0">
                <a:solidFill>
                  <a:schemeClr val="dk2"/>
                </a:solidFill>
                <a:sym typeface="Times New Roman"/>
              </a:rPr>
              <a:t>0 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constitute ¾ of </a:t>
            </a:r>
            <a:r>
              <a:rPr lang="en-US" sz="1800" dirty="0"/>
              <a:t>the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 sample</a:t>
            </a:r>
            <a:r>
              <a:rPr lang="en-US" sz="1800" dirty="0"/>
              <a:t> for 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a poll </a:t>
            </a:r>
            <a:r>
              <a:rPr lang="en-US" sz="1800" b="0" i="0" u="none" strike="noStrike" cap="none" dirty="0" smtClean="0">
                <a:solidFill>
                  <a:schemeClr val="dk2"/>
                </a:solidFill>
                <a:sym typeface="Times New Roman"/>
              </a:rPr>
              <a:t>about healthcare reform.</a:t>
            </a:r>
          </a:p>
          <a:p>
            <a:pPr marL="304800" marR="0" lvl="2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endParaRPr lang="en-US" sz="1800" b="0" i="0" u="none" strike="noStrike" cap="none" dirty="0">
              <a:solidFill>
                <a:schemeClr val="dk2"/>
              </a:solidFill>
              <a:sym typeface="Times New Roman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b="1" dirty="0"/>
              <a:t>If it’s an i</a:t>
            </a:r>
            <a:r>
              <a:rPr lang="en-US" sz="2400" b="1" i="0" u="none" strike="noStrike" cap="none" dirty="0">
                <a:solidFill>
                  <a:schemeClr val="dk2"/>
                </a:solidFill>
                <a:sym typeface="Times New Roman"/>
              </a:rPr>
              <a:t>nternet</a:t>
            </a:r>
            <a:r>
              <a:rPr lang="en-US" b="1" dirty="0"/>
              <a:t> or </a:t>
            </a:r>
            <a:r>
              <a:rPr lang="en-US" sz="2400" b="1" i="0" u="none" strike="noStrike" cap="none" dirty="0">
                <a:solidFill>
                  <a:schemeClr val="dk2"/>
                </a:solidFill>
                <a:sym typeface="Times New Roman"/>
              </a:rPr>
              <a:t>web-based poll </a:t>
            </a:r>
            <a:r>
              <a:rPr lang="en-US" b="1" dirty="0"/>
              <a:t>or survey</a:t>
            </a:r>
            <a:r>
              <a:rPr lang="en-US" dirty="0"/>
              <a:t>…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594360" marR="0" lvl="1" indent="-27686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800" dirty="0" smtClean="0"/>
              <a:t>Those </a:t>
            </a:r>
            <a:r>
              <a:rPr lang="en-US" sz="1800" b="0" i="0" u="none" strike="noStrike" cap="none" dirty="0" smtClean="0">
                <a:solidFill>
                  <a:schemeClr val="dk2"/>
                </a:solidFill>
                <a:sym typeface="Times New Roman"/>
              </a:rPr>
              <a:t>who 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feel passionate </a:t>
            </a:r>
            <a:r>
              <a:rPr lang="en-US" sz="1800" b="0" i="0" u="none" strike="noStrike" cap="none" dirty="0" smtClean="0">
                <a:solidFill>
                  <a:schemeClr val="dk2"/>
                </a:solidFill>
                <a:sym typeface="Times New Roman"/>
              </a:rPr>
              <a:t>about the topic may 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be more likely to respond.</a:t>
            </a:r>
          </a:p>
          <a:p>
            <a:pPr marL="594360" marR="0" lvl="1" indent="-27686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800" dirty="0" smtClean="0"/>
              <a:t>Visitors to </a:t>
            </a:r>
            <a:r>
              <a:rPr lang="en-US" sz="1800" b="0" i="0" u="none" strike="noStrike" cap="none" dirty="0" smtClean="0">
                <a:solidFill>
                  <a:schemeClr val="dk2"/>
                </a:solidFill>
                <a:sym typeface="Times New Roman"/>
              </a:rPr>
              <a:t>specific 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websites may be more likely to respond.</a:t>
            </a:r>
          </a:p>
          <a:p>
            <a:pPr marL="594360" marR="0" lvl="1" indent="-27686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800" dirty="0"/>
              <a:t>People with better internet service or more leisure time may be more likely to respond.</a:t>
            </a:r>
          </a:p>
          <a:p>
            <a:pPr marL="594360" marR="0" lvl="1" indent="-27686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800" dirty="0"/>
              <a:t>People can </a:t>
            </a:r>
            <a:r>
              <a:rPr lang="en-US" sz="1800" dirty="0" smtClean="0"/>
              <a:t>easily misrepresent </a:t>
            </a:r>
            <a:r>
              <a:rPr lang="en-US" sz="1800" dirty="0"/>
              <a:t>themselves</a:t>
            </a:r>
            <a:r>
              <a:rPr lang="en-US" sz="1800" dirty="0" smtClean="0"/>
              <a:t>.</a:t>
            </a:r>
            <a:endParaRPr sz="22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20040" marR="0" lvl="1" indent="-254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2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buClr>
                <a:schemeClr val="accent1"/>
              </a:buClr>
              <a:buSzPct val="25000"/>
              <a:buFont typeface="Arial"/>
              <a:buNone/>
            </a:pPr>
            <a:endParaRPr sz="24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r>
              <a:rPr lang="en-US" sz="4800" b="0" i="0" u="none" strike="noStrike" cap="none" dirty="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What </a:t>
            </a:r>
            <a:r>
              <a:rPr lang="en-US" sz="4800" b="0" i="0" u="none" strike="noStrike" cap="none" dirty="0" smtClean="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else can </a:t>
            </a:r>
            <a:r>
              <a:rPr lang="en-US" sz="4800" b="0" i="0" u="none" strike="noStrike" cap="none" dirty="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go wrong?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4495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b="1" dirty="0"/>
              <a:t>Problem with non-random sample: </a:t>
            </a:r>
            <a:r>
              <a:rPr lang="en-US" dirty="0" smtClean="0"/>
              <a:t>Hard to know how meaningful the findings are and whether they apply to the general population.</a:t>
            </a:r>
          </a:p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b="1" dirty="0" smtClean="0"/>
              <a:t>Red </a:t>
            </a:r>
            <a:r>
              <a:rPr lang="en-US" b="1" dirty="0"/>
              <a:t>flag: </a:t>
            </a:r>
            <a:r>
              <a:rPr lang="en-US" dirty="0"/>
              <a:t>If methods are not published or 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made public or </a:t>
            </a:r>
            <a:r>
              <a:rPr lang="en-US" dirty="0"/>
              <a:t>if they 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are vague</a:t>
            </a:r>
            <a:r>
              <a:rPr lang="en-US" dirty="0"/>
              <a:t>.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b="1" dirty="0"/>
              <a:t>Cause for pause: </a:t>
            </a:r>
            <a:r>
              <a:rPr lang="en-US" dirty="0"/>
              <a:t>If a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non-expert</a:t>
            </a:r>
            <a:r>
              <a:rPr lang="en-US" dirty="0"/>
              <a:t> conducted the poll.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b="1" dirty="0" smtClean="0"/>
              <a:t>Note: </a:t>
            </a:r>
            <a:r>
              <a:rPr lang="en-US" dirty="0" smtClean="0"/>
              <a:t>Funding sources.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r>
              <a:rPr lang="en-US" sz="4800" dirty="0" smtClean="0"/>
              <a:t>What else </a:t>
            </a:r>
            <a:r>
              <a:rPr lang="en-US" sz="4800" b="0" i="0" u="none" strike="noStrike" cap="none" dirty="0" smtClean="0">
                <a:solidFill>
                  <a:srgbClr val="262626"/>
                </a:solidFill>
                <a:sym typeface="Impact"/>
              </a:rPr>
              <a:t>can </a:t>
            </a:r>
            <a:r>
              <a:rPr lang="en-US" sz="4800" b="0" i="0" u="none" strike="noStrike" cap="none" dirty="0">
                <a:solidFill>
                  <a:srgbClr val="262626"/>
                </a:solidFill>
                <a:sym typeface="Impact"/>
              </a:rPr>
              <a:t>go wrong?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4495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b="1" dirty="0"/>
              <a:t>L</a:t>
            </a:r>
            <a:r>
              <a:rPr lang="en-US" sz="2400" b="1" i="0" u="none" strike="noStrike" cap="none" dirty="0">
                <a:solidFill>
                  <a:schemeClr val="dk2"/>
                </a:solidFill>
                <a:sym typeface="Times New Roman"/>
              </a:rPr>
              <a:t>oaded or biased </a:t>
            </a:r>
            <a:r>
              <a:rPr lang="en-US" sz="2400" b="1" i="0" u="none" strike="noStrike" cap="none" dirty="0" smtClean="0">
                <a:solidFill>
                  <a:schemeClr val="dk2"/>
                </a:solidFill>
                <a:sym typeface="Times New Roman"/>
              </a:rPr>
              <a:t>questions</a:t>
            </a:r>
            <a:endParaRPr lang="en-US" sz="1800" b="0" i="0" u="none" strike="noStrike" cap="none" dirty="0" smtClean="0">
              <a:solidFill>
                <a:schemeClr val="dk2"/>
              </a:solidFill>
              <a:sym typeface="Times New Roman"/>
            </a:endParaRPr>
          </a:p>
          <a:p>
            <a:pPr marL="594360" marR="0" lvl="1" indent="-27686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800" dirty="0"/>
              <a:t>T</a:t>
            </a:r>
            <a:r>
              <a:rPr lang="en-US" sz="1800" b="0" i="0" u="none" strike="noStrike" cap="none" dirty="0" smtClean="0">
                <a:solidFill>
                  <a:schemeClr val="dk2"/>
                </a:solidFill>
                <a:sym typeface="Times New Roman"/>
              </a:rPr>
              <a:t>he 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way you ask a question can </a:t>
            </a:r>
            <a:r>
              <a:rPr lang="en-US" sz="1800" dirty="0"/>
              <a:t>i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nfluence </a:t>
            </a:r>
            <a:r>
              <a:rPr lang="en-US" sz="1800" b="0" i="0" u="none" strike="noStrike" cap="none" dirty="0" smtClean="0">
                <a:solidFill>
                  <a:schemeClr val="dk2"/>
                </a:solidFill>
                <a:sym typeface="Times New Roman"/>
              </a:rPr>
              <a:t>results. </a:t>
            </a:r>
          </a:p>
          <a:p>
            <a:pPr marL="317500" marR="0" lvl="1" indent="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n-US" sz="1800" dirty="0" smtClean="0"/>
              <a:t>      </a:t>
            </a:r>
            <a:r>
              <a:rPr lang="en-US" sz="1800" b="0" i="0" u="none" strike="noStrike" cap="none" dirty="0" smtClean="0">
                <a:solidFill>
                  <a:schemeClr val="dk2"/>
                </a:solidFill>
                <a:sym typeface="Times New Roman"/>
              </a:rPr>
              <a:t>(Do you prefer fruit or ice cream? D</a:t>
            </a:r>
            <a:r>
              <a:rPr lang="en-US" sz="1800" dirty="0" smtClean="0"/>
              <a:t>o you prefer fruit or ice cream for breakfast? When you’re eating with colleagues from work, do you prefer fruit or ice cream?)</a:t>
            </a:r>
            <a:endParaRPr lang="en-US" sz="1800" b="0" i="0" u="none" strike="noStrike" cap="none" dirty="0" smtClean="0">
              <a:solidFill>
                <a:schemeClr val="dk2"/>
              </a:solidFill>
              <a:sym typeface="Times New Roman"/>
            </a:endParaRPr>
          </a:p>
          <a:p>
            <a:pPr marL="317500" marR="0" lvl="1" indent="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endParaRPr lang="en-US" sz="1800" b="0" i="0" u="none" strike="noStrike" cap="none" dirty="0">
              <a:solidFill>
                <a:schemeClr val="dk2"/>
              </a:solidFill>
              <a:sym typeface="Times New Roman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1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Small number of respondents </a:t>
            </a:r>
          </a:p>
          <a:p>
            <a:pPr marL="594360" marR="0" lvl="1" indent="-27686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800" b="0" i="0" u="none" strike="noStrike" cap="none" dirty="0" smtClean="0">
                <a:solidFill>
                  <a:schemeClr val="dk2"/>
                </a:solidFill>
                <a:sym typeface="Times New Roman"/>
              </a:rPr>
              <a:t>Remember that the </a:t>
            </a:r>
            <a:r>
              <a:rPr lang="en-US" sz="1800" dirty="0" smtClean="0"/>
              <a:t>larger the number </a:t>
            </a:r>
            <a:r>
              <a:rPr lang="en-US" sz="1800" dirty="0"/>
              <a:t>of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 (randomly selected) participants, the more confident you can be that the result can be generalized to </a:t>
            </a:r>
            <a:r>
              <a:rPr lang="en-US" sz="1800" dirty="0"/>
              <a:t>the</a:t>
            </a:r>
            <a:r>
              <a:rPr lang="en-US" sz="1800" b="0" i="0" u="none" strike="noStrike" cap="none" dirty="0">
                <a:solidFill>
                  <a:schemeClr val="dk2"/>
                </a:solidFill>
                <a:sym typeface="Times New Roman"/>
              </a:rPr>
              <a:t> population</a:t>
            </a:r>
            <a:r>
              <a:rPr lang="en-US" sz="1800" b="0" i="0" u="none" strike="noStrike" cap="none" dirty="0" smtClean="0">
                <a:solidFill>
                  <a:schemeClr val="dk2"/>
                </a:solidFill>
                <a:sym typeface="Times New Roman"/>
              </a:rPr>
              <a:t>.</a:t>
            </a:r>
            <a:endParaRPr lang="en-US" sz="1800" b="0" i="0" u="none" strike="noStrike" cap="none" dirty="0">
              <a:solidFill>
                <a:schemeClr val="dk2"/>
              </a:solidFill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buClr>
                <a:schemeClr val="accent1"/>
              </a:buClr>
              <a:buSzPct val="25000"/>
              <a:buFont typeface="Arial"/>
              <a:buNone/>
            </a:pPr>
            <a:endParaRPr sz="24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What else can go wrong?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Question order </a:t>
            </a:r>
            <a:r>
              <a:rPr lang="en-US" sz="1800" dirty="0" smtClean="0"/>
              <a:t>(Example: Do you prefer fruit or ice cream? Did you know research indicates adults with lower education levels prefer ice cream?)</a:t>
            </a:r>
            <a:endParaRPr lang="en-US" sz="1800" b="1" dirty="0" smtClean="0"/>
          </a:p>
          <a:p>
            <a:endParaRPr lang="en-US" dirty="0" smtClean="0"/>
          </a:p>
          <a:p>
            <a:r>
              <a:rPr lang="en-US" b="1" dirty="0"/>
              <a:t>V</a:t>
            </a:r>
            <a:r>
              <a:rPr lang="en-US" b="1" dirty="0" smtClean="0"/>
              <a:t>ague terms </a:t>
            </a:r>
            <a:r>
              <a:rPr lang="en-US" sz="1800" dirty="0" smtClean="0"/>
              <a:t>(Examples: “Hate speech” and “junk food”)</a:t>
            </a:r>
          </a:p>
          <a:p>
            <a:endParaRPr lang="en-US" sz="1800" dirty="0" smtClean="0"/>
          </a:p>
          <a:p>
            <a:r>
              <a:rPr lang="en-US" b="1" dirty="0" smtClean="0"/>
              <a:t>Claims are not supported by results </a:t>
            </a:r>
            <a:r>
              <a:rPr lang="en-US" sz="1800" dirty="0" smtClean="0"/>
              <a:t>(The question is: Do you prefer fruit or ice cream? The claim is: Most adults living in France say they prefer fruit over ice cream because France produces the best strawberries and blueberries in the world.)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62151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533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32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dirty="0"/>
          </a:p>
          <a:p>
            <a:pPr marL="274320" marR="0" lvl="0" indent="-27432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How were people chosen?</a:t>
            </a:r>
          </a:p>
          <a:p>
            <a:pPr marL="594360" marR="0" lvl="1" indent="-27686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 people who participated possibly have different views than the public overall?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Who paid</a:t>
            </a:r>
            <a:r>
              <a:rPr lang="en-US" sz="2000" dirty="0"/>
              <a:t> for it</a:t>
            </a:r>
            <a:r>
              <a:rPr lang="en-US" sz="20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</a:p>
          <a:p>
            <a:pPr marL="594360" marR="0" lvl="1" indent="-27686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Was it paid for by an interest group looking for a particular outcome?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Who conducted it?</a:t>
            </a:r>
          </a:p>
          <a:p>
            <a:pPr marL="594360" marR="0" lvl="1" indent="-27686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Was it conducted by a reputable polling company?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How many people responded?</a:t>
            </a:r>
          </a:p>
          <a:p>
            <a:pPr marL="594360" marR="0" lvl="1" indent="-27686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Too few people will lead to a large margin of error</a:t>
            </a:r>
            <a:r>
              <a:rPr lang="en-US" sz="1600" dirty="0"/>
              <a:t> and</a:t>
            </a:r>
            <a:r>
              <a:rPr lang="en-US" sz="16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/>
              <a:t>low</a:t>
            </a:r>
            <a:r>
              <a:rPr lang="en-US" sz="16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confidence in how well responses represent the full population.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Who participated (demographic characteristics, region of the country, political party, etc.)?</a:t>
            </a:r>
          </a:p>
          <a:p>
            <a:pPr marL="594360" marR="0" lvl="1" indent="-27686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Polls that target specific groups should only be generalized to those groups.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32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Shape 268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r>
              <a:rPr lang="en-US"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What should you ask?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762000" y="1492624"/>
            <a:ext cx="7543800" cy="269837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8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8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What’s the margin of error?</a:t>
            </a:r>
          </a:p>
          <a:p>
            <a:pPr marL="274320" marR="0" lvl="0" indent="-27432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questions were asked?</a:t>
            </a:r>
          </a:p>
          <a:p>
            <a:pPr marR="0" lvl="1" algn="l" rtl="0">
              <a:spcBef>
                <a:spcPts val="400"/>
              </a:spcBef>
              <a:spcAft>
                <a:spcPts val="0"/>
              </a:spcAft>
              <a:buSzPct val="100000"/>
            </a:pPr>
            <a:r>
              <a:rPr lang="en-US" sz="1600" dirty="0"/>
              <a:t>The wording of questions and their order can influence results.</a:t>
            </a:r>
          </a:p>
          <a:p>
            <a:pPr marL="274320" marR="0" lvl="0" indent="-27432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 I get a copy of the questions in the order they were asked?</a:t>
            </a:r>
          </a:p>
          <a:p>
            <a:pPr marL="274320" marR="0" lvl="0" indent="-27432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was the response rate?</a:t>
            </a:r>
          </a:p>
          <a:p>
            <a:pPr marL="274320" marR="0" lvl="0" indent="-27432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000" i="0" u="none" strike="noStrike" cap="none" dirty="0">
                <a:solidFill>
                  <a:schemeClr val="dk2"/>
                </a:solidFill>
              </a:rPr>
              <a:t>What might have gone wrong with </a:t>
            </a:r>
            <a:r>
              <a:rPr lang="en-US" sz="2000" dirty="0"/>
              <a:t>the</a:t>
            </a:r>
            <a:r>
              <a:rPr lang="en-US" sz="2000" i="0" u="none" strike="noStrike" cap="none" dirty="0">
                <a:solidFill>
                  <a:schemeClr val="dk2"/>
                </a:solidFill>
              </a:rPr>
              <a:t> survey?</a:t>
            </a:r>
          </a:p>
          <a:p>
            <a:pPr marL="274320" marR="0" lvl="0" indent="-27432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32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r>
              <a:rPr lang="en-US" sz="5400" b="0" i="0" u="none" strike="noStrike" cap="none" dirty="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What should </a:t>
            </a:r>
            <a:r>
              <a:rPr lang="en-US" dirty="0" smtClean="0"/>
              <a:t>you</a:t>
            </a:r>
            <a:r>
              <a:rPr lang="en-US" sz="5400" b="0" i="0" u="none" strike="noStrike" cap="none" dirty="0" smtClean="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5400" b="0" i="0" u="none" strike="noStrike" cap="none" dirty="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ask?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533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DON’T give equal credence to all 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polls.</a:t>
            </a:r>
            <a:endParaRPr lang="en-US"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DON’T report on polls without 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context.</a:t>
            </a:r>
            <a:endParaRPr lang="en-US"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 ask for details about a 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poll.</a:t>
            </a:r>
            <a:endParaRPr lang="en-US"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 explain conflicting polls (different results for the same question over 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time or different 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 from different polling organizations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  <a:endParaRPr lang="en-US"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 consider margin of 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error.</a:t>
            </a:r>
            <a:endParaRPr lang="en-US"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16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1" name="Shape 261" descr="JR logo transpar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250" y="5715000"/>
            <a:ext cx="2049550" cy="4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Shape 262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r>
              <a:rPr lang="en-US" sz="3200" dirty="0"/>
              <a:t>Dos and Don’ts for </a:t>
            </a:r>
            <a:r>
              <a:rPr lang="en-US" sz="3200" dirty="0" smtClean="0"/>
              <a:t>Journalists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533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Suppose 50% of 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Serbians 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like chocolate ice cream better than vanilla ice cream, and 50% like vanilla better than chocolate.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a sample of 1,000 people chosen randomly, you wouldn’t expect to get </a:t>
            </a:r>
            <a:r>
              <a:rPr lang="en-US" sz="2400" b="0" i="1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exactly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500 people who prefer chocolate and 500 who prefer 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vanilla. But we 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shouldn’t be too far from 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getting 50</a:t>
            </a:r>
            <a:r>
              <a:rPr lang="en-US" dirty="0" smtClean="0"/>
              <a:t>0 in each category. </a:t>
            </a:r>
            <a:endParaRPr lang="en-US"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r>
              <a:rPr lang="en-US"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Margin of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533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How likely and how close? 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000" b="0" i="0" u="none" strike="noStrike" cap="none" dirty="0" smtClean="0">
                <a:solidFill>
                  <a:schemeClr val="dk2"/>
                </a:solidFill>
                <a:sym typeface="Times New Roman"/>
              </a:rPr>
              <a:t>       If </a:t>
            </a:r>
            <a:r>
              <a:rPr lang="en-US" sz="2000" dirty="0"/>
              <a:t>we randomly ask 1,000 people, </a:t>
            </a:r>
            <a:r>
              <a:rPr lang="en-US" sz="2000" b="0" i="0" u="none" strike="noStrike" cap="none" dirty="0">
                <a:solidFill>
                  <a:schemeClr val="dk2"/>
                </a:solidFill>
                <a:sym typeface="Times New Roman"/>
              </a:rPr>
              <a:t>there’s a 95% chance that </a:t>
            </a:r>
            <a:r>
              <a:rPr lang="en-US" sz="2000" b="0" i="0" u="none" strike="noStrike" cap="none" dirty="0" smtClean="0">
                <a:solidFill>
                  <a:schemeClr val="dk2"/>
                </a:solidFill>
                <a:sym typeface="Times New Roman"/>
              </a:rPr>
              <a:t>         between </a:t>
            </a:r>
            <a:r>
              <a:rPr lang="en-US" sz="2000" b="0" i="0" u="none" strike="noStrike" cap="none" dirty="0">
                <a:solidFill>
                  <a:schemeClr val="dk2"/>
                </a:solidFill>
                <a:sym typeface="Times New Roman"/>
              </a:rPr>
              <a:t>469 and 531 people will say </a:t>
            </a:r>
            <a:r>
              <a:rPr lang="en-US" sz="2000" dirty="0"/>
              <a:t>they</a:t>
            </a:r>
            <a:r>
              <a:rPr lang="en-US" sz="2000" b="0" i="0" u="none" strike="noStrike" cap="none" dirty="0">
                <a:solidFill>
                  <a:schemeClr val="dk2"/>
                </a:solidFill>
                <a:sym typeface="Times New Roman"/>
              </a:rPr>
              <a:t> prefer vanilla</a:t>
            </a:r>
            <a:r>
              <a:rPr lang="en-US" sz="2000" dirty="0"/>
              <a:t>.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If you don’t know the </a:t>
            </a:r>
            <a:r>
              <a:rPr lang="en-US" sz="2400" b="0" i="1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actual 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number of people who like vanilla or chocolate, </a:t>
            </a:r>
            <a:r>
              <a:rPr lang="en-US" dirty="0"/>
              <a:t>you 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 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 collected by a poll 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make an </a:t>
            </a:r>
            <a:r>
              <a:rPr lang="en-US" sz="2400" b="0" i="1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inference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The inference is </a:t>
            </a:r>
            <a:r>
              <a:rPr lang="en-US" dirty="0" smtClean="0"/>
              <a:t>a range of percentages of </a:t>
            </a:r>
            <a:r>
              <a:rPr lang="en-US" i="1" dirty="0" smtClean="0"/>
              <a:t>all </a:t>
            </a:r>
            <a:r>
              <a:rPr lang="en-US" dirty="0" smtClean="0"/>
              <a:t>people who like vanilla more. That 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interval is likely to contain the true value of people who pr</a:t>
            </a:r>
            <a:r>
              <a:rPr lang="en-US" dirty="0"/>
              <a:t>efer vanilla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r>
              <a:rPr lang="en-US" sz="5400" b="0" i="0" u="none" strike="noStrike" cap="none" dirty="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Margin of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762000" y="838200"/>
            <a:ext cx="7543800" cy="393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dirty="0"/>
              <a:t>Suppose 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vanilla is preferred by 55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% of Serbians. </a:t>
            </a:r>
            <a:r>
              <a:rPr lang="en-US" dirty="0"/>
              <a:t>C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onduct many polls, each with 1,000 people.</a:t>
            </a: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r>
              <a:rPr lang="en-US"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rPr>
              <a:t>Margin of Error</a:t>
            </a:r>
          </a:p>
        </p:txBody>
      </p:sp>
      <p:grpSp>
        <p:nvGrpSpPr>
          <p:cNvPr id="197" name="Shape 197"/>
          <p:cNvGrpSpPr/>
          <p:nvPr/>
        </p:nvGrpSpPr>
        <p:grpSpPr>
          <a:xfrm>
            <a:off x="2590800" y="1146176"/>
            <a:ext cx="4114800" cy="3124200"/>
            <a:chOff x="2590800" y="1752600"/>
            <a:chExt cx="4114800" cy="3124200"/>
          </a:xfrm>
        </p:grpSpPr>
        <p:grpSp>
          <p:nvGrpSpPr>
            <p:cNvPr id="198" name="Shape 198"/>
            <p:cNvGrpSpPr/>
            <p:nvPr/>
          </p:nvGrpSpPr>
          <p:grpSpPr>
            <a:xfrm>
              <a:off x="2590800" y="1752600"/>
              <a:ext cx="4114800" cy="3124200"/>
              <a:chOff x="2590800" y="838200"/>
              <a:chExt cx="4114800" cy="3124200"/>
            </a:xfrm>
          </p:grpSpPr>
          <p:grpSp>
            <p:nvGrpSpPr>
              <p:cNvPr id="199" name="Shape 199"/>
              <p:cNvGrpSpPr/>
              <p:nvPr/>
            </p:nvGrpSpPr>
            <p:grpSpPr>
              <a:xfrm>
                <a:off x="3200400" y="1143000"/>
                <a:ext cx="2209800" cy="152400"/>
                <a:chOff x="2743200" y="3886200"/>
                <a:chExt cx="2209800" cy="152400"/>
              </a:xfrm>
            </p:grpSpPr>
            <p:cxnSp>
              <p:nvCxnSpPr>
                <p:cNvPr id="200" name="Shape 200"/>
                <p:cNvCxnSpPr/>
                <p:nvPr/>
              </p:nvCxnSpPr>
              <p:spPr>
                <a:xfrm>
                  <a:off x="2743200" y="3962400"/>
                  <a:ext cx="2209800" cy="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12700" dir="5280000" rotWithShape="0">
                    <a:srgbClr val="000000">
                      <a:alpha val="40000"/>
                    </a:srgbClr>
                  </a:outerShdw>
                </a:effectLst>
              </p:spPr>
            </p:cxnSp>
            <p:sp>
              <p:nvSpPr>
                <p:cNvPr id="201" name="Shape 201"/>
                <p:cNvSpPr/>
                <p:nvPr/>
              </p:nvSpPr>
              <p:spPr>
                <a:xfrm rot="10800000">
                  <a:off x="3810000" y="3886200"/>
                  <a:ext cx="152400" cy="152400"/>
                </a:xfrm>
                <a:prstGeom prst="ellipse">
                  <a:avLst/>
                </a:prstGeom>
                <a:solidFill>
                  <a:schemeClr val="lt1"/>
                </a:solidFill>
                <a:ln w="1587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381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cxnSp>
            <p:nvCxnSpPr>
              <p:cNvPr id="202" name="Shape 202"/>
              <p:cNvCxnSpPr/>
              <p:nvPr/>
            </p:nvCxnSpPr>
            <p:spPr>
              <a:xfrm>
                <a:off x="4419600" y="1066800"/>
                <a:ext cx="0" cy="2895600"/>
              </a:xfrm>
              <a:prstGeom prst="straightConnector1">
                <a:avLst/>
              </a:prstGeom>
              <a:noFill/>
              <a:ln w="222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12700" dir="5280000" rotWithShape="0">
                  <a:srgbClr val="000000">
                    <a:alpha val="40000"/>
                  </a:srgbClr>
                </a:outerShdw>
              </a:effectLst>
            </p:spPr>
          </p:cxnSp>
          <p:sp>
            <p:nvSpPr>
              <p:cNvPr id="203" name="Shape 203"/>
              <p:cNvSpPr txBox="1"/>
              <p:nvPr/>
            </p:nvSpPr>
            <p:spPr>
              <a:xfrm>
                <a:off x="4191000" y="838200"/>
                <a:ext cx="47320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SzPct val="25000"/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.55</a:t>
                </a:r>
              </a:p>
            </p:txBody>
          </p:sp>
          <p:grpSp>
            <p:nvGrpSpPr>
              <p:cNvPr id="204" name="Shape 204"/>
              <p:cNvGrpSpPr/>
              <p:nvPr/>
            </p:nvGrpSpPr>
            <p:grpSpPr>
              <a:xfrm>
                <a:off x="3124200" y="2286000"/>
                <a:ext cx="2209800" cy="152400"/>
                <a:chOff x="2743200" y="3886200"/>
                <a:chExt cx="2209800" cy="152400"/>
              </a:xfrm>
            </p:grpSpPr>
            <p:cxnSp>
              <p:nvCxnSpPr>
                <p:cNvPr id="205" name="Shape 205"/>
                <p:cNvCxnSpPr/>
                <p:nvPr/>
              </p:nvCxnSpPr>
              <p:spPr>
                <a:xfrm>
                  <a:off x="2743200" y="3962400"/>
                  <a:ext cx="2209800" cy="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12700" dir="5280000" rotWithShape="0">
                    <a:srgbClr val="000000">
                      <a:alpha val="40000"/>
                    </a:srgbClr>
                  </a:outerShdw>
                </a:effectLst>
              </p:spPr>
            </p:cxnSp>
            <p:sp>
              <p:nvSpPr>
                <p:cNvPr id="206" name="Shape 206"/>
                <p:cNvSpPr/>
                <p:nvPr/>
              </p:nvSpPr>
              <p:spPr>
                <a:xfrm rot="10800000">
                  <a:off x="3810000" y="3886200"/>
                  <a:ext cx="152400" cy="152400"/>
                </a:xfrm>
                <a:prstGeom prst="ellipse">
                  <a:avLst/>
                </a:prstGeom>
                <a:solidFill>
                  <a:schemeClr val="lt1"/>
                </a:solidFill>
                <a:ln w="1587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381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07" name="Shape 207"/>
              <p:cNvGrpSpPr/>
              <p:nvPr/>
            </p:nvGrpSpPr>
            <p:grpSpPr>
              <a:xfrm>
                <a:off x="2895600" y="3733800"/>
                <a:ext cx="2209800" cy="152400"/>
                <a:chOff x="2743200" y="3886200"/>
                <a:chExt cx="2209800" cy="152400"/>
              </a:xfrm>
            </p:grpSpPr>
            <p:cxnSp>
              <p:nvCxnSpPr>
                <p:cNvPr id="208" name="Shape 208"/>
                <p:cNvCxnSpPr/>
                <p:nvPr/>
              </p:nvCxnSpPr>
              <p:spPr>
                <a:xfrm>
                  <a:off x="2743200" y="3962400"/>
                  <a:ext cx="2209800" cy="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12700" dir="5280000" rotWithShape="0">
                    <a:srgbClr val="000000">
                      <a:alpha val="40000"/>
                    </a:srgbClr>
                  </a:outerShdw>
                </a:effectLst>
              </p:spPr>
            </p:cxnSp>
            <p:sp>
              <p:nvSpPr>
                <p:cNvPr id="209" name="Shape 209"/>
                <p:cNvSpPr/>
                <p:nvPr/>
              </p:nvSpPr>
              <p:spPr>
                <a:xfrm rot="10800000">
                  <a:off x="3810000" y="3886200"/>
                  <a:ext cx="152400" cy="152400"/>
                </a:xfrm>
                <a:prstGeom prst="ellipse">
                  <a:avLst/>
                </a:prstGeom>
                <a:solidFill>
                  <a:schemeClr val="lt1"/>
                </a:solidFill>
                <a:ln w="1587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381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10" name="Shape 210"/>
              <p:cNvGrpSpPr/>
              <p:nvPr/>
            </p:nvGrpSpPr>
            <p:grpSpPr>
              <a:xfrm>
                <a:off x="4495800" y="2971800"/>
                <a:ext cx="2209800" cy="152400"/>
                <a:chOff x="2743200" y="3886200"/>
                <a:chExt cx="2209800" cy="152400"/>
              </a:xfrm>
            </p:grpSpPr>
            <p:cxnSp>
              <p:nvCxnSpPr>
                <p:cNvPr id="211" name="Shape 211"/>
                <p:cNvCxnSpPr/>
                <p:nvPr/>
              </p:nvCxnSpPr>
              <p:spPr>
                <a:xfrm>
                  <a:off x="2743200" y="3962400"/>
                  <a:ext cx="2209800" cy="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12700" dir="5280000" rotWithShape="0">
                    <a:srgbClr val="000000">
                      <a:alpha val="40000"/>
                    </a:srgbClr>
                  </a:outerShdw>
                </a:effectLst>
              </p:spPr>
            </p:cxnSp>
            <p:sp>
              <p:nvSpPr>
                <p:cNvPr id="212" name="Shape 212"/>
                <p:cNvSpPr/>
                <p:nvPr/>
              </p:nvSpPr>
              <p:spPr>
                <a:xfrm rot="10800000">
                  <a:off x="3810000" y="3886200"/>
                  <a:ext cx="152400" cy="152400"/>
                </a:xfrm>
                <a:prstGeom prst="ellipse">
                  <a:avLst/>
                </a:prstGeom>
                <a:solidFill>
                  <a:schemeClr val="lt1"/>
                </a:solidFill>
                <a:ln w="15875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381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13" name="Shape 213"/>
              <p:cNvGrpSpPr/>
              <p:nvPr/>
            </p:nvGrpSpPr>
            <p:grpSpPr>
              <a:xfrm>
                <a:off x="3429000" y="2514600"/>
                <a:ext cx="2209800" cy="152400"/>
                <a:chOff x="2743200" y="3886200"/>
                <a:chExt cx="2209800" cy="152400"/>
              </a:xfrm>
            </p:grpSpPr>
            <p:cxnSp>
              <p:nvCxnSpPr>
                <p:cNvPr id="214" name="Shape 214"/>
                <p:cNvCxnSpPr/>
                <p:nvPr/>
              </p:nvCxnSpPr>
              <p:spPr>
                <a:xfrm>
                  <a:off x="2743200" y="3962400"/>
                  <a:ext cx="2209800" cy="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12700" dir="5280000" rotWithShape="0">
                    <a:srgbClr val="000000">
                      <a:alpha val="40000"/>
                    </a:srgbClr>
                  </a:outerShdw>
                </a:effectLst>
              </p:spPr>
            </p:cxnSp>
            <p:sp>
              <p:nvSpPr>
                <p:cNvPr id="215" name="Shape 215"/>
                <p:cNvSpPr/>
                <p:nvPr/>
              </p:nvSpPr>
              <p:spPr>
                <a:xfrm rot="10800000">
                  <a:off x="3810000" y="3886200"/>
                  <a:ext cx="152400" cy="152400"/>
                </a:xfrm>
                <a:prstGeom prst="ellipse">
                  <a:avLst/>
                </a:prstGeom>
                <a:solidFill>
                  <a:schemeClr val="lt1"/>
                </a:solidFill>
                <a:ln w="1587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381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16" name="Shape 216"/>
              <p:cNvGrpSpPr/>
              <p:nvPr/>
            </p:nvGrpSpPr>
            <p:grpSpPr>
              <a:xfrm>
                <a:off x="2590800" y="3505200"/>
                <a:ext cx="2209800" cy="152400"/>
                <a:chOff x="2743200" y="3886200"/>
                <a:chExt cx="2209800" cy="152400"/>
              </a:xfrm>
            </p:grpSpPr>
            <p:cxnSp>
              <p:nvCxnSpPr>
                <p:cNvPr id="217" name="Shape 217"/>
                <p:cNvCxnSpPr/>
                <p:nvPr/>
              </p:nvCxnSpPr>
              <p:spPr>
                <a:xfrm>
                  <a:off x="2743200" y="3962400"/>
                  <a:ext cx="2209800" cy="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12700" dir="5280000" rotWithShape="0">
                    <a:srgbClr val="000000">
                      <a:alpha val="40000"/>
                    </a:srgbClr>
                  </a:outerShdw>
                </a:effectLst>
              </p:spPr>
            </p:cxnSp>
            <p:sp>
              <p:nvSpPr>
                <p:cNvPr id="218" name="Shape 218"/>
                <p:cNvSpPr/>
                <p:nvPr/>
              </p:nvSpPr>
              <p:spPr>
                <a:xfrm rot="10800000">
                  <a:off x="3810000" y="3886200"/>
                  <a:ext cx="152400" cy="152400"/>
                </a:xfrm>
                <a:prstGeom prst="ellipse">
                  <a:avLst/>
                </a:prstGeom>
                <a:solidFill>
                  <a:schemeClr val="lt1"/>
                </a:solidFill>
                <a:ln w="1587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381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cxnSp>
            <p:nvCxnSpPr>
              <p:cNvPr id="219" name="Shape 219"/>
              <p:cNvCxnSpPr/>
              <p:nvPr/>
            </p:nvCxnSpPr>
            <p:spPr>
              <a:xfrm>
                <a:off x="3124200" y="1524000"/>
                <a:ext cx="2209800" cy="0"/>
              </a:xfrm>
              <a:prstGeom prst="straightConnector1">
                <a:avLst/>
              </a:prstGeom>
              <a:noFill/>
              <a:ln w="22225" cap="flat" cmpd="sng">
                <a:solidFill>
                  <a:srgbClr val="0080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12700" dir="5280000" rotWithShape="0">
                  <a:srgbClr val="000000">
                    <a:alpha val="40000"/>
                  </a:srgbClr>
                </a:outerShdw>
              </a:effectLst>
            </p:spPr>
          </p:cxnSp>
          <p:grpSp>
            <p:nvGrpSpPr>
              <p:cNvPr id="220" name="Shape 220"/>
              <p:cNvGrpSpPr/>
              <p:nvPr/>
            </p:nvGrpSpPr>
            <p:grpSpPr>
              <a:xfrm>
                <a:off x="3048000" y="3200400"/>
                <a:ext cx="2209800" cy="152400"/>
                <a:chOff x="2743200" y="3886200"/>
                <a:chExt cx="2209800" cy="152400"/>
              </a:xfrm>
            </p:grpSpPr>
            <p:cxnSp>
              <p:nvCxnSpPr>
                <p:cNvPr id="221" name="Shape 221"/>
                <p:cNvCxnSpPr/>
                <p:nvPr/>
              </p:nvCxnSpPr>
              <p:spPr>
                <a:xfrm>
                  <a:off x="2743200" y="3962400"/>
                  <a:ext cx="2209800" cy="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12700" dir="5280000" rotWithShape="0">
                    <a:srgbClr val="000000">
                      <a:alpha val="40000"/>
                    </a:srgbClr>
                  </a:outerShdw>
                </a:effectLst>
              </p:spPr>
            </p:cxnSp>
            <p:sp>
              <p:nvSpPr>
                <p:cNvPr id="222" name="Shape 222"/>
                <p:cNvSpPr/>
                <p:nvPr/>
              </p:nvSpPr>
              <p:spPr>
                <a:xfrm rot="10800000">
                  <a:off x="3810000" y="3886200"/>
                  <a:ext cx="152400" cy="152400"/>
                </a:xfrm>
                <a:prstGeom prst="ellipse">
                  <a:avLst/>
                </a:prstGeom>
                <a:solidFill>
                  <a:schemeClr val="lt1"/>
                </a:solidFill>
                <a:ln w="1587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381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23" name="Shape 223"/>
              <p:cNvGrpSpPr/>
              <p:nvPr/>
            </p:nvGrpSpPr>
            <p:grpSpPr>
              <a:xfrm>
                <a:off x="4191000" y="2743200"/>
                <a:ext cx="2209800" cy="152400"/>
                <a:chOff x="2743200" y="3886200"/>
                <a:chExt cx="2209800" cy="152400"/>
              </a:xfrm>
            </p:grpSpPr>
            <p:cxnSp>
              <p:nvCxnSpPr>
                <p:cNvPr id="224" name="Shape 224"/>
                <p:cNvCxnSpPr/>
                <p:nvPr/>
              </p:nvCxnSpPr>
              <p:spPr>
                <a:xfrm>
                  <a:off x="2743200" y="3962400"/>
                  <a:ext cx="2209800" cy="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12700" dir="5280000" rotWithShape="0">
                    <a:srgbClr val="000000">
                      <a:alpha val="40000"/>
                    </a:srgbClr>
                  </a:outerShdw>
                </a:effectLst>
              </p:spPr>
            </p:cxnSp>
            <p:sp>
              <p:nvSpPr>
                <p:cNvPr id="225" name="Shape 225"/>
                <p:cNvSpPr/>
                <p:nvPr/>
              </p:nvSpPr>
              <p:spPr>
                <a:xfrm rot="10800000">
                  <a:off x="3810000" y="3886200"/>
                  <a:ext cx="152400" cy="152400"/>
                </a:xfrm>
                <a:prstGeom prst="ellipse">
                  <a:avLst/>
                </a:prstGeom>
                <a:solidFill>
                  <a:schemeClr val="lt1"/>
                </a:solidFill>
                <a:ln w="1587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381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26" name="Shape 226"/>
              <p:cNvGrpSpPr/>
              <p:nvPr/>
            </p:nvGrpSpPr>
            <p:grpSpPr>
              <a:xfrm>
                <a:off x="3200400" y="1981200"/>
                <a:ext cx="2209800" cy="152400"/>
                <a:chOff x="2743200" y="3886200"/>
                <a:chExt cx="2209800" cy="152400"/>
              </a:xfrm>
            </p:grpSpPr>
            <p:cxnSp>
              <p:nvCxnSpPr>
                <p:cNvPr id="227" name="Shape 227"/>
                <p:cNvCxnSpPr/>
                <p:nvPr/>
              </p:nvCxnSpPr>
              <p:spPr>
                <a:xfrm>
                  <a:off x="2743200" y="3962400"/>
                  <a:ext cx="2209800" cy="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12700" dir="5280000" rotWithShape="0">
                    <a:srgbClr val="000000">
                      <a:alpha val="40000"/>
                    </a:srgbClr>
                  </a:outerShdw>
                </a:effectLst>
              </p:spPr>
            </p:cxnSp>
            <p:sp>
              <p:nvSpPr>
                <p:cNvPr id="228" name="Shape 228"/>
                <p:cNvSpPr/>
                <p:nvPr/>
              </p:nvSpPr>
              <p:spPr>
                <a:xfrm rot="10800000">
                  <a:off x="3810000" y="3886200"/>
                  <a:ext cx="152400" cy="152400"/>
                </a:xfrm>
                <a:prstGeom prst="ellipse">
                  <a:avLst/>
                </a:prstGeom>
                <a:solidFill>
                  <a:schemeClr val="lt1"/>
                </a:solidFill>
                <a:ln w="15875" cap="flat" cmpd="sng">
                  <a:solidFill>
                    <a:srgbClr val="008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381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buNone/>
                  </a:pPr>
                  <a:endParaRPr sz="1800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cxnSp>
            <p:nvCxnSpPr>
              <p:cNvPr id="229" name="Shape 229"/>
              <p:cNvCxnSpPr/>
              <p:nvPr/>
            </p:nvCxnSpPr>
            <p:spPr>
              <a:xfrm>
                <a:off x="3733800" y="1752600"/>
                <a:ext cx="2209800" cy="0"/>
              </a:xfrm>
              <a:prstGeom prst="straightConnector1">
                <a:avLst/>
              </a:prstGeom>
              <a:noFill/>
              <a:ln w="22225" cap="flat" cmpd="sng">
                <a:solidFill>
                  <a:srgbClr val="0080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12700" dir="5280000" rotWithShape="0">
                  <a:srgbClr val="000000">
                    <a:alpha val="40000"/>
                  </a:srgbClr>
                </a:outerShdw>
              </a:effectLst>
            </p:spPr>
          </p:cxnSp>
        </p:grpSp>
        <p:sp>
          <p:nvSpPr>
            <p:cNvPr id="230" name="Shape 230"/>
            <p:cNvSpPr/>
            <p:nvPr/>
          </p:nvSpPr>
          <p:spPr>
            <a:xfrm rot="10800000">
              <a:off x="4800600" y="2590800"/>
              <a:ext cx="152400" cy="152400"/>
            </a:xfrm>
            <a:prstGeom prst="ellipse">
              <a:avLst/>
            </a:prstGeom>
            <a:solidFill>
              <a:schemeClr val="lt1"/>
            </a:solidFill>
            <a:ln w="15875" cap="flat" cmpd="sng">
              <a:solidFill>
                <a:srgbClr val="0080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38100" dir="5400000" rotWithShape="0">
                <a:srgbClr val="000000">
                  <a:alpha val="34901"/>
                </a:srgbClr>
              </a:outerShdw>
            </a:effectLst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1" name="Shape 231"/>
            <p:cNvSpPr/>
            <p:nvPr/>
          </p:nvSpPr>
          <p:spPr>
            <a:xfrm rot="10800000">
              <a:off x="4191000" y="2362200"/>
              <a:ext cx="152400" cy="152400"/>
            </a:xfrm>
            <a:prstGeom prst="ellipse">
              <a:avLst/>
            </a:prstGeom>
            <a:solidFill>
              <a:schemeClr val="lt1"/>
            </a:solidFill>
            <a:ln w="15875" cap="flat" cmpd="sng">
              <a:solidFill>
                <a:srgbClr val="0080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38100" dir="5400000" rotWithShape="0">
                <a:srgbClr val="000000">
                  <a:alpha val="34901"/>
                </a:srgbClr>
              </a:outerShdw>
            </a:effectLst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32" name="Shape 232"/>
          <p:cNvSpPr txBox="1"/>
          <p:nvPr/>
        </p:nvSpPr>
        <p:spPr>
          <a:xfrm>
            <a:off x="862950" y="4419600"/>
            <a:ext cx="7341900" cy="856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274320" lvl="0" indent="-274320" rtl="0">
              <a:spcBef>
                <a:spcPts val="480"/>
              </a:spcBef>
              <a:buClr>
                <a:schemeClr val="accent1"/>
              </a:buClr>
              <a:buSzPct val="100000"/>
              <a:buChar char="•"/>
            </a:pPr>
            <a:r>
              <a:rPr lang="en-US" sz="24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(About) 19 out of 20 times, the confidence interval will contain the “true </a:t>
            </a:r>
            <a:r>
              <a:rPr lang="en-US" sz="24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value.”</a:t>
            </a:r>
            <a:endParaRPr lang="en-US" sz="24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endParaRPr sz="5400" b="0" i="0" u="none" strike="noStrike" cap="none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800100" y="948459"/>
            <a:ext cx="7543800" cy="48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3200" b="1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9" name="Shape 2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1375" y="790575"/>
            <a:ext cx="7641251" cy="5444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Shape 2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1375" y="505000"/>
            <a:ext cx="1190625" cy="209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Shape 241"/>
          <p:cNvCxnSpPr/>
          <p:nvPr/>
        </p:nvCxnSpPr>
        <p:spPr>
          <a:xfrm>
            <a:off x="1504800" y="447175"/>
            <a:ext cx="914400" cy="91440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242" name="Shape 242"/>
          <p:cNvCxnSpPr/>
          <p:nvPr/>
        </p:nvCxnSpPr>
        <p:spPr>
          <a:xfrm>
            <a:off x="3695709" y="447175"/>
            <a:ext cx="914400" cy="91440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43" name="Shape 243"/>
          <p:cNvSpPr txBox="1"/>
          <p:nvPr/>
        </p:nvSpPr>
        <p:spPr>
          <a:xfrm>
            <a:off x="6434719" y="6219962"/>
            <a:ext cx="3481500" cy="20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000" dirty="0"/>
              <a:t>(Source: http://news.gallup.com)</a:t>
            </a:r>
          </a:p>
        </p:txBody>
      </p:sp>
      <p:sp>
        <p:nvSpPr>
          <p:cNvPr id="244" name="Shape 244"/>
          <p:cNvSpPr txBox="1"/>
          <p:nvPr/>
        </p:nvSpPr>
        <p:spPr>
          <a:xfrm>
            <a:off x="2527625" y="1192275"/>
            <a:ext cx="3729600" cy="641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700255" y="1767878"/>
            <a:ext cx="7166175" cy="866300"/>
          </a:xfrm>
          <a:custGeom>
            <a:avLst/>
            <a:gdLst/>
            <a:ahLst/>
            <a:cxnLst/>
            <a:rect l="0" t="0" r="0" b="0"/>
            <a:pathLst>
              <a:path w="286647" h="34652" extrusionOk="0">
                <a:moveTo>
                  <a:pt x="62413" y="21615"/>
                </a:moveTo>
                <a:cubicBezTo>
                  <a:pt x="111995" y="25530"/>
                  <a:pt x="161854" y="24667"/>
                  <a:pt x="211591" y="24667"/>
                </a:cubicBezTo>
                <a:cubicBezTo>
                  <a:pt x="230547" y="24667"/>
                  <a:pt x="249740" y="26257"/>
                  <a:pt x="268439" y="23141"/>
                </a:cubicBezTo>
                <a:cubicBezTo>
                  <a:pt x="274798" y="22081"/>
                  <a:pt x="284673" y="22111"/>
                  <a:pt x="286371" y="15892"/>
                </a:cubicBezTo>
                <a:cubicBezTo>
                  <a:pt x="289423" y="4704"/>
                  <a:pt x="265435" y="4834"/>
                  <a:pt x="253941" y="3302"/>
                </a:cubicBezTo>
                <a:cubicBezTo>
                  <a:pt x="227970" y="-160"/>
                  <a:pt x="201539" y="3070"/>
                  <a:pt x="175345" y="2539"/>
                </a:cubicBezTo>
                <a:cubicBezTo>
                  <a:pt x="133128" y="1682"/>
                  <a:pt x="90902" y="724"/>
                  <a:pt x="48678" y="1013"/>
                </a:cubicBezTo>
                <a:cubicBezTo>
                  <a:pt x="32793" y="1121"/>
                  <a:pt x="13494" y="-3524"/>
                  <a:pt x="1368" y="6736"/>
                </a:cubicBezTo>
                <a:cubicBezTo>
                  <a:pt x="-4262" y="11500"/>
                  <a:pt x="10013" y="19496"/>
                  <a:pt x="16629" y="22760"/>
                </a:cubicBezTo>
                <a:cubicBezTo>
                  <a:pt x="28883" y="28805"/>
                  <a:pt x="42687" y="31959"/>
                  <a:pt x="56308" y="33061"/>
                </a:cubicBezTo>
                <a:cubicBezTo>
                  <a:pt x="98266" y="36454"/>
                  <a:pt x="140499" y="33061"/>
                  <a:pt x="182595" y="33061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Impact"/>
              <a:buNone/>
            </a:pPr>
            <a:endParaRPr sz="5400" b="0" i="0" u="none" strike="noStrike" cap="none" dirty="0">
              <a:solidFill>
                <a:srgbClr val="26262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800100" y="948459"/>
            <a:ext cx="7543800" cy="48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3200" b="1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2" name="Shape 2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1516" y="1066799"/>
            <a:ext cx="6996565" cy="402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Shape 2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1525" y="685800"/>
            <a:ext cx="1190625" cy="209529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Shape 254"/>
          <p:cNvSpPr/>
          <p:nvPr/>
        </p:nvSpPr>
        <p:spPr>
          <a:xfrm>
            <a:off x="3247885" y="1600200"/>
            <a:ext cx="484632" cy="97840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2225" cap="flat" cmpd="sng">
            <a:solidFill>
              <a:srgbClr val="7E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5" name="Shape 255"/>
          <p:cNvSpPr txBox="1"/>
          <p:nvPr/>
        </p:nvSpPr>
        <p:spPr>
          <a:xfrm>
            <a:off x="6045300" y="5135306"/>
            <a:ext cx="3797100" cy="14710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</a:rPr>
              <a:t>(Source: http://news.gallup.com)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569798" y="272975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601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32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40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4000" b="1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Additional resources: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JournalistsResource.org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Pew 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Research Center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American Association for Public Opinion Research</a:t>
            </a: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Contact </a:t>
            </a:r>
            <a:r>
              <a:rPr lang="en-US" sz="2400" b="1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Denise-Marie Ordway </a:t>
            </a: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denise-marie_ordway@hks.harvard.edu</a:t>
            </a:r>
            <a:endParaRPr lang="en-US" sz="2400" b="0" i="0" u="none" strike="noStrike" cap="none" dirty="0" smtClean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lang="en-US" dirty="0"/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400" b="0" i="0" u="none" strike="noStrike" cap="none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@DeniseOrdway</a:t>
            </a:r>
            <a:endParaRPr lang="en-US"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3200" b="1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marR="0" lvl="0" indent="-274320" algn="l" rtl="0">
              <a:lnSpc>
                <a:spcPct val="90000"/>
              </a:lnSpc>
              <a:spcBef>
                <a:spcPts val="480"/>
              </a:spcBef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0" name="Shape 280" descr="JR logo transpare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5525" y="5702425"/>
            <a:ext cx="2130274" cy="44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970</Words>
  <Application>Microsoft Office PowerPoint</Application>
  <PresentationFormat>On-screen Show (4:3)</PresentationFormat>
  <Paragraphs>160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Impact</vt:lpstr>
      <vt:lpstr>Arial</vt:lpstr>
      <vt:lpstr>Times New Roman</vt:lpstr>
      <vt:lpstr>NewsPrint</vt:lpstr>
      <vt:lpstr>Public Opinion Polls:</vt:lpstr>
      <vt:lpstr>Your presenter</vt:lpstr>
      <vt:lpstr>Today’s plan</vt:lpstr>
      <vt:lpstr>Polls: What’s out there?</vt:lpstr>
      <vt:lpstr>Why report on polls?</vt:lpstr>
      <vt:lpstr>What can you trust?</vt:lpstr>
      <vt:lpstr>What can go wrong?</vt:lpstr>
      <vt:lpstr>What else can go wrong?</vt:lpstr>
      <vt:lpstr>What else can go wrong?</vt:lpstr>
      <vt:lpstr>What else can go wrong?</vt:lpstr>
      <vt:lpstr>What should you ask?</vt:lpstr>
      <vt:lpstr>What should you ask?</vt:lpstr>
      <vt:lpstr>Dos and Don’ts for Journalists</vt:lpstr>
      <vt:lpstr>Margin of Error</vt:lpstr>
      <vt:lpstr>Margin of Error</vt:lpstr>
      <vt:lpstr>Margin of Error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Opinion Polls:</dc:title>
  <dc:creator>Ordway, Denise-Marie</dc:creator>
  <cp:lastModifiedBy>HKS</cp:lastModifiedBy>
  <cp:revision>33</cp:revision>
  <cp:lastPrinted>2018-06-01T22:02:53Z</cp:lastPrinted>
  <dcterms:modified xsi:type="dcterms:W3CDTF">2018-06-04T07:14:26Z</dcterms:modified>
</cp:coreProperties>
</file>